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Lst>
  <p:notesMasterIdLst>
    <p:notesMasterId r:id="rId24"/>
  </p:notesMasterIdLst>
  <p:sldIdLst>
    <p:sldId id="256" r:id="rId2"/>
    <p:sldId id="257" r:id="rId3"/>
    <p:sldId id="258" r:id="rId4"/>
    <p:sldId id="259" r:id="rId5"/>
    <p:sldId id="260" r:id="rId6"/>
    <p:sldId id="272" r:id="rId7"/>
    <p:sldId id="273" r:id="rId8"/>
    <p:sldId id="274" r:id="rId9"/>
    <p:sldId id="275" r:id="rId10"/>
    <p:sldId id="276" r:id="rId11"/>
    <p:sldId id="266" r:id="rId12"/>
    <p:sldId id="267" r:id="rId13"/>
    <p:sldId id="268" r:id="rId14"/>
    <p:sldId id="277" r:id="rId15"/>
    <p:sldId id="261" r:id="rId16"/>
    <p:sldId id="263" r:id="rId17"/>
    <p:sldId id="264" r:id="rId18"/>
    <p:sldId id="265" r:id="rId19"/>
    <p:sldId id="262" r:id="rId20"/>
    <p:sldId id="269" r:id="rId21"/>
    <p:sldId id="270" r:id="rId22"/>
    <p:sldId id="27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83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ikas\Downloads\PRATIKSHA%20EXCEL%20CREDIT%20DEBIT%20DASHBOARD%20(1).xls"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vikas\Downloads\PRATIKSHA%20EXCEL%20CREDIT%20DEBIT%20DASHBOARD%20(1).xls"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vikas\Downloads\PRATIKSHA%20EXCEL%20CREDIT%20DEBIT%20DASHBOARD%20(1).xls"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vikas\Downloads\PRATIKSHA%20EXCEL%20CREDIT%20DEBIT%20DASHBOARD%20(1).xls"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vikas\Downloads\PRATIKSHA%20EXCEL%20CREDIT%20DEBIT%20DASHBOARD%20(1).xls"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vikas\Downloads\PRATIKSHA%20EXCEL%20CREDIT%20DEBIT%20DASHBOARD%20(1).xls"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vikas\Downloads\PRATIKSHA%20EXCEL%20CREDIT%20DEBIT%20DASHBOARD%20(1).xls"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[PRATIKSHA EXCEL CREDIT DEBIT DASHBOARD (1).xls]Pivot Table!PivotTable7</c:name>
    <c:fmtId val="3"/>
  </c:pivotSource>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Transactions per Week</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marker>
          <c:symbol val="none"/>
        </c:marker>
        <c:dLbl>
          <c:idx val="0"/>
          <c:spPr>
            <a:noFill/>
            <a:ln w="25400">
              <a:noFill/>
            </a:ln>
            <a:effectLst/>
          </c:spPr>
          <c:txPr>
            <a:bodyPr rot="0" spcFirstLastPara="1" vertOverflow="ellipsis" vert="horz" wrap="square" anchor="ctr" anchorCtr="1"/>
            <a:lstStyle/>
            <a:p>
              <a:pPr>
                <a:defRPr sz="1200" b="1"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2"/>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3"/>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4"/>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5"/>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6"/>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7"/>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8"/>
        <c:marker>
          <c:symbol val="none"/>
        </c:marker>
        <c:dLbl>
          <c:idx val="0"/>
          <c:spPr>
            <a:noFill/>
            <a:ln w="25400">
              <a:noFill/>
            </a:ln>
            <a:effectLst/>
          </c:spPr>
          <c:txPr>
            <a:bodyPr rot="0" spcFirstLastPara="1" vertOverflow="ellipsis" vert="horz" wrap="square" anchor="ctr" anchorCtr="1"/>
            <a:lstStyle/>
            <a:p>
              <a:pPr>
                <a:defRPr sz="1200" b="1"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9"/>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1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11"/>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12"/>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13"/>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14"/>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15"/>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16"/>
        <c:marker>
          <c:symbol val="none"/>
        </c:marker>
        <c:dLbl>
          <c:idx val="0"/>
          <c:spPr>
            <a:noFill/>
            <a:ln w="25400">
              <a:noFill/>
            </a:ln>
            <a:effectLst/>
          </c:spPr>
          <c:txPr>
            <a:bodyPr rot="0" spcFirstLastPara="1" vertOverflow="ellipsis" vert="horz" wrap="square" anchor="ctr" anchorCtr="1"/>
            <a:lstStyle/>
            <a:p>
              <a:pPr>
                <a:defRPr sz="1200" b="1"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7"/>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18"/>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19"/>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20"/>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21"/>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22"/>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23"/>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s>
    <c:plotArea>
      <c:layout/>
      <c:pieChart>
        <c:varyColors val="1"/>
        <c:ser>
          <c:idx val="0"/>
          <c:order val="0"/>
          <c:tx>
            <c:strRef>
              <c:f>'Pivot Table'!$G$17</c:f>
              <c:strCache>
                <c:ptCount val="1"/>
                <c:pt idx="0">
                  <c:v>Total</c:v>
                </c:pt>
              </c:strCache>
            </c:strRef>
          </c:tx>
          <c:dPt>
            <c:idx val="0"/>
            <c:bubble3D val="0"/>
            <c:spPr>
              <a:gradFill rotWithShape="1">
                <a:gsLst>
                  <a:gs pos="0">
                    <a:schemeClr val="accent1">
                      <a:tint val="96000"/>
                      <a:lumMod val="102000"/>
                    </a:schemeClr>
                  </a:gs>
                  <a:gs pos="100000">
                    <a:schemeClr val="accent1">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extLst>
              <c:ext xmlns:c16="http://schemas.microsoft.com/office/drawing/2014/chart" uri="{C3380CC4-5D6E-409C-BE32-E72D297353CC}">
                <c16:uniqueId val="{00000001-4D81-4F91-9ACA-011150A3E9EC}"/>
              </c:ext>
            </c:extLst>
          </c:dPt>
          <c:dPt>
            <c:idx val="1"/>
            <c:bubble3D val="0"/>
            <c:spPr>
              <a:gradFill rotWithShape="1">
                <a:gsLst>
                  <a:gs pos="0">
                    <a:schemeClr val="accent2">
                      <a:tint val="96000"/>
                      <a:lumMod val="102000"/>
                    </a:schemeClr>
                  </a:gs>
                  <a:gs pos="100000">
                    <a:schemeClr val="accent2">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extLst>
              <c:ext xmlns:c16="http://schemas.microsoft.com/office/drawing/2014/chart" uri="{C3380CC4-5D6E-409C-BE32-E72D297353CC}">
                <c16:uniqueId val="{00000003-4D81-4F91-9ACA-011150A3E9EC}"/>
              </c:ext>
            </c:extLst>
          </c:dPt>
          <c:dPt>
            <c:idx val="2"/>
            <c:bubble3D val="0"/>
            <c:spPr>
              <a:gradFill rotWithShape="1">
                <a:gsLst>
                  <a:gs pos="0">
                    <a:schemeClr val="accent3">
                      <a:tint val="96000"/>
                      <a:lumMod val="102000"/>
                    </a:schemeClr>
                  </a:gs>
                  <a:gs pos="100000">
                    <a:schemeClr val="accent3">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extLst>
              <c:ext xmlns:c16="http://schemas.microsoft.com/office/drawing/2014/chart" uri="{C3380CC4-5D6E-409C-BE32-E72D297353CC}">
                <c16:uniqueId val="{00000005-4D81-4F91-9ACA-011150A3E9EC}"/>
              </c:ext>
            </c:extLst>
          </c:dPt>
          <c:dPt>
            <c:idx val="3"/>
            <c:bubble3D val="0"/>
            <c:spPr>
              <a:gradFill rotWithShape="1">
                <a:gsLst>
                  <a:gs pos="0">
                    <a:schemeClr val="accent4">
                      <a:tint val="96000"/>
                      <a:lumMod val="102000"/>
                    </a:schemeClr>
                  </a:gs>
                  <a:gs pos="100000">
                    <a:schemeClr val="accent4">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extLst>
              <c:ext xmlns:c16="http://schemas.microsoft.com/office/drawing/2014/chart" uri="{C3380CC4-5D6E-409C-BE32-E72D297353CC}">
                <c16:uniqueId val="{00000007-4D81-4F91-9ACA-011150A3E9EC}"/>
              </c:ext>
            </c:extLst>
          </c:dPt>
          <c:dPt>
            <c:idx val="4"/>
            <c:bubble3D val="0"/>
            <c:spPr>
              <a:gradFill rotWithShape="1">
                <a:gsLst>
                  <a:gs pos="0">
                    <a:schemeClr val="accent5">
                      <a:tint val="96000"/>
                      <a:lumMod val="102000"/>
                    </a:schemeClr>
                  </a:gs>
                  <a:gs pos="100000">
                    <a:schemeClr val="accent5">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extLst>
              <c:ext xmlns:c16="http://schemas.microsoft.com/office/drawing/2014/chart" uri="{C3380CC4-5D6E-409C-BE32-E72D297353CC}">
                <c16:uniqueId val="{00000009-4D81-4F91-9ACA-011150A3E9EC}"/>
              </c:ext>
            </c:extLst>
          </c:dPt>
          <c:dPt>
            <c:idx val="5"/>
            <c:bubble3D val="0"/>
            <c:spPr>
              <a:gradFill rotWithShape="1">
                <a:gsLst>
                  <a:gs pos="0">
                    <a:schemeClr val="accent6">
                      <a:tint val="96000"/>
                      <a:lumMod val="102000"/>
                    </a:schemeClr>
                  </a:gs>
                  <a:gs pos="100000">
                    <a:schemeClr val="accent6">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extLst>
              <c:ext xmlns:c16="http://schemas.microsoft.com/office/drawing/2014/chart" uri="{C3380CC4-5D6E-409C-BE32-E72D297353CC}">
                <c16:uniqueId val="{0000000B-4D81-4F91-9ACA-011150A3E9EC}"/>
              </c:ext>
            </c:extLst>
          </c:dPt>
          <c:dPt>
            <c:idx val="6"/>
            <c:bubble3D val="0"/>
            <c:spPr>
              <a:gradFill rotWithShape="1">
                <a:gsLst>
                  <a:gs pos="0">
                    <a:schemeClr val="accent1">
                      <a:lumMod val="60000"/>
                      <a:tint val="96000"/>
                      <a:lumMod val="102000"/>
                    </a:schemeClr>
                  </a:gs>
                  <a:gs pos="100000">
                    <a:schemeClr val="accent1">
                      <a:lumMod val="6000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extLst>
              <c:ext xmlns:c16="http://schemas.microsoft.com/office/drawing/2014/chart" uri="{C3380CC4-5D6E-409C-BE32-E72D297353CC}">
                <c16:uniqueId val="{0000000D-4D81-4F91-9ACA-011150A3E9E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Table'!$F$18:$F$25</c:f>
              <c:strCache>
                <c:ptCount val="7"/>
                <c:pt idx="0">
                  <c:v>Monday</c:v>
                </c:pt>
                <c:pt idx="1">
                  <c:v>Tuesday</c:v>
                </c:pt>
                <c:pt idx="2">
                  <c:v>Wednesday</c:v>
                </c:pt>
                <c:pt idx="3">
                  <c:v>Thursday</c:v>
                </c:pt>
                <c:pt idx="4">
                  <c:v>Friday</c:v>
                </c:pt>
                <c:pt idx="5">
                  <c:v>Saturday</c:v>
                </c:pt>
                <c:pt idx="6">
                  <c:v>Sunday</c:v>
                </c:pt>
              </c:strCache>
            </c:strRef>
          </c:cat>
          <c:val>
            <c:numRef>
              <c:f>'Pivot Table'!$G$18:$G$25</c:f>
              <c:numCache>
                <c:formatCode>General</c:formatCode>
                <c:ptCount val="7"/>
                <c:pt idx="0">
                  <c:v>14064</c:v>
                </c:pt>
                <c:pt idx="1">
                  <c:v>14127</c:v>
                </c:pt>
                <c:pt idx="2">
                  <c:v>14508</c:v>
                </c:pt>
                <c:pt idx="3">
                  <c:v>14370</c:v>
                </c:pt>
                <c:pt idx="4">
                  <c:v>14179</c:v>
                </c:pt>
                <c:pt idx="5">
                  <c:v>14334</c:v>
                </c:pt>
                <c:pt idx="6">
                  <c:v>14418</c:v>
                </c:pt>
              </c:numCache>
            </c:numRef>
          </c:val>
          <c:extLst>
            <c:ext xmlns:c16="http://schemas.microsoft.com/office/drawing/2014/chart" uri="{C3380CC4-5D6E-409C-BE32-E72D297353CC}">
              <c16:uniqueId val="{0000000E-4D81-4F91-9ACA-011150A3E9EC}"/>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lumMod val="95000"/>
          <a:lumOff val="5000"/>
        </a:schemeClr>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[PRATIKSHA EXCEL CREDIT DEBIT DASHBOARD (1).xls]Pivot Table!PivotTable6</c:name>
    <c:fmtId val="3"/>
  </c:pivotSource>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Transactions per Month</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w="25400">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w="25400">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w="25400">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'Pivot Table'!$G$2</c:f>
              <c:strCache>
                <c:ptCount val="1"/>
                <c:pt idx="0">
                  <c:v>Total</c:v>
                </c:pt>
              </c:strCache>
            </c:strRef>
          </c:tx>
          <c:spPr>
            <a:gradFill rotWithShape="1">
              <a:gsLst>
                <a:gs pos="0">
                  <a:schemeClr val="accent1">
                    <a:tint val="96000"/>
                    <a:lumMod val="102000"/>
                  </a:schemeClr>
                </a:gs>
                <a:gs pos="100000">
                  <a:schemeClr val="accent1">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'Pivot Table'!$F$3:$F$15</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'Pivot Table'!$G$3:$G$15</c:f>
              <c:numCache>
                <c:formatCode>General</c:formatCode>
                <c:ptCount val="12"/>
                <c:pt idx="0">
                  <c:v>9285</c:v>
                </c:pt>
                <c:pt idx="1">
                  <c:v>8578</c:v>
                </c:pt>
                <c:pt idx="2">
                  <c:v>9289</c:v>
                </c:pt>
                <c:pt idx="3">
                  <c:v>8950</c:v>
                </c:pt>
                <c:pt idx="4">
                  <c:v>9344</c:v>
                </c:pt>
                <c:pt idx="5">
                  <c:v>8911</c:v>
                </c:pt>
                <c:pt idx="6">
                  <c:v>9196</c:v>
                </c:pt>
                <c:pt idx="7">
                  <c:v>9050</c:v>
                </c:pt>
                <c:pt idx="8">
                  <c:v>8947</c:v>
                </c:pt>
                <c:pt idx="9">
                  <c:v>9298</c:v>
                </c:pt>
                <c:pt idx="10">
                  <c:v>8847</c:v>
                </c:pt>
                <c:pt idx="11">
                  <c:v>305</c:v>
                </c:pt>
              </c:numCache>
            </c:numRef>
          </c:val>
          <c:extLst>
            <c:ext xmlns:c16="http://schemas.microsoft.com/office/drawing/2014/chart" uri="{C3380CC4-5D6E-409C-BE32-E72D297353CC}">
              <c16:uniqueId val="{00000000-5E1F-4818-A22D-62362BCF69F0}"/>
            </c:ext>
          </c:extLst>
        </c:ser>
        <c:dLbls>
          <c:showLegendKey val="0"/>
          <c:showVal val="0"/>
          <c:showCatName val="0"/>
          <c:showSerName val="0"/>
          <c:showPercent val="0"/>
          <c:showBubbleSize val="0"/>
        </c:dLbls>
        <c:gapWidth val="115"/>
        <c:overlap val="-20"/>
        <c:axId val="1647702528"/>
        <c:axId val="1"/>
      </c:barChart>
      <c:catAx>
        <c:axId val="1647702528"/>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auto val="0"/>
        <c:lblAlgn val="ctr"/>
        <c:lblOffset val="100"/>
        <c:noMultiLvlLbl val="0"/>
      </c:catAx>
      <c:valAx>
        <c:axId val="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7702528"/>
        <c:crosses val="autoZero"/>
        <c:crossBetween val="between"/>
      </c:valAx>
      <c:spPr>
        <a:noFill/>
        <a:ln>
          <a:noFill/>
        </a:ln>
        <a:effectLst/>
      </c:spPr>
    </c:plotArea>
    <c:plotVisOnly val="1"/>
    <c:dispBlanksAs val="gap"/>
    <c:showDLblsOverMax val="0"/>
  </c:chart>
  <c:spPr>
    <a:noFill/>
    <a:ln>
      <a:solidFill>
        <a:schemeClr val="tx1">
          <a:lumMod val="95000"/>
          <a:lumOff val="5000"/>
        </a:schemeClr>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[PRATIKSHA EXCEL CREDIT DEBIT DASHBOARD (1).xls]Pivot Table!PivotTable10</c:name>
    <c:fmtId val="3"/>
  </c:pivotSource>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Transaction Volume by Bank</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w="25400">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dLbl>
          <c:idx val="0"/>
          <c:spPr>
            <a:noFill/>
            <a:ln w="25400">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w="25400">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dLbl>
          <c:idx val="0"/>
          <c:spPr>
            <a:noFill/>
            <a:ln w="25400">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dLbl>
          <c:idx val="0"/>
          <c:spPr>
            <a:noFill/>
            <a:ln w="25400">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7322033195012224"/>
          <c:y val="0.2375403628052028"/>
          <c:w val="0.79808288215152356"/>
          <c:h val="0.41479656371366863"/>
        </c:manualLayout>
      </c:layout>
      <c:bar3DChart>
        <c:barDir val="col"/>
        <c:grouping val="clustered"/>
        <c:varyColors val="0"/>
        <c:ser>
          <c:idx val="0"/>
          <c:order val="0"/>
          <c:tx>
            <c:strRef>
              <c:f>'Pivot Table'!$G$36</c:f>
              <c:strCache>
                <c:ptCount val="1"/>
                <c:pt idx="0">
                  <c:v>Total</c:v>
                </c:pt>
              </c:strCache>
            </c:strRef>
          </c:tx>
          <c:spPr>
            <a:gradFill rotWithShape="1">
              <a:gsLst>
                <a:gs pos="0">
                  <a:schemeClr val="accent1">
                    <a:tint val="96000"/>
                    <a:lumMod val="102000"/>
                  </a:schemeClr>
                </a:gs>
                <a:gs pos="100000">
                  <a:schemeClr val="accent1">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'Pivot Table'!$F$37:$F$43</c:f>
              <c:strCache>
                <c:ptCount val="6"/>
                <c:pt idx="0">
                  <c:v>Axis Bank</c:v>
                </c:pt>
                <c:pt idx="1">
                  <c:v>HDFC Bank</c:v>
                </c:pt>
                <c:pt idx="2">
                  <c:v>ICICI Bank</c:v>
                </c:pt>
                <c:pt idx="3">
                  <c:v>Kotak Mahindra Bank</c:v>
                </c:pt>
                <c:pt idx="4">
                  <c:v>Punjab National Bank</c:v>
                </c:pt>
                <c:pt idx="5">
                  <c:v>State Bank of India</c:v>
                </c:pt>
              </c:strCache>
            </c:strRef>
          </c:cat>
          <c:val>
            <c:numRef>
              <c:f>'Pivot Table'!$G$37:$G$43</c:f>
              <c:numCache>
                <c:formatCode>General</c:formatCode>
                <c:ptCount val="6"/>
                <c:pt idx="0">
                  <c:v>42707432.470000222</c:v>
                </c:pt>
                <c:pt idx="1">
                  <c:v>41866439.009999953</c:v>
                </c:pt>
                <c:pt idx="2">
                  <c:v>42524788.16999995</c:v>
                </c:pt>
                <c:pt idx="3">
                  <c:v>42833855.189999871</c:v>
                </c:pt>
                <c:pt idx="4">
                  <c:v>42365512.72000014</c:v>
                </c:pt>
                <c:pt idx="5">
                  <c:v>42590628.069999956</c:v>
                </c:pt>
              </c:numCache>
            </c:numRef>
          </c:val>
          <c:extLst>
            <c:ext xmlns:c16="http://schemas.microsoft.com/office/drawing/2014/chart" uri="{C3380CC4-5D6E-409C-BE32-E72D297353CC}">
              <c16:uniqueId val="{00000000-8B50-442E-9EDE-5D18E10E149E}"/>
            </c:ext>
          </c:extLst>
        </c:ser>
        <c:dLbls>
          <c:showLegendKey val="0"/>
          <c:showVal val="0"/>
          <c:showCatName val="0"/>
          <c:showSerName val="0"/>
          <c:showPercent val="0"/>
          <c:showBubbleSize val="0"/>
        </c:dLbls>
        <c:gapWidth val="150"/>
        <c:shape val="box"/>
        <c:axId val="1647703776"/>
        <c:axId val="1"/>
        <c:axId val="0"/>
      </c:bar3DChart>
      <c:catAx>
        <c:axId val="164770377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auto val="0"/>
        <c:lblAlgn val="ctr"/>
        <c:lblOffset val="100"/>
        <c:noMultiLvlLbl val="0"/>
      </c:catAx>
      <c:valAx>
        <c:axId val="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7703776"/>
        <c:crosses val="autoZero"/>
        <c:crossBetween val="between"/>
      </c:valAx>
      <c:spPr>
        <a:noFill/>
        <a:ln>
          <a:noFill/>
        </a:ln>
        <a:effectLst/>
      </c:spPr>
    </c:plotArea>
    <c:plotVisOnly val="1"/>
    <c:dispBlanksAs val="gap"/>
    <c:showDLblsOverMax val="0"/>
  </c:chart>
  <c:spPr>
    <a:noFill/>
    <a:ln>
      <a:solidFill>
        <a:schemeClr val="tx1">
          <a:lumMod val="95000"/>
          <a:lumOff val="5000"/>
        </a:schemeClr>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[PRATIKSHA EXCEL CREDIT DEBIT DASHBOARD (1).xls]Pivot Table!PivotTable9</c:name>
    <c:fmtId val="3"/>
  </c:pivotSource>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Total Transaction Amount by Branch</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100000">
                <a:schemeClr val="accent1"/>
              </a:gs>
              <a:gs pos="0">
                <a:schemeClr val="accent1">
                  <a:lumMod val="75000"/>
                </a:schemeClr>
              </a:gs>
            </a:gsLst>
            <a:lin ang="0" scaled="1"/>
          </a:gradFill>
          <a:ln>
            <a:noFill/>
          </a:ln>
          <a:effectLst>
            <a:innerShdw dist="12700" dir="16200000">
              <a:schemeClr val="lt1">
                <a:alpha val="75000"/>
              </a:schemeClr>
            </a:innerShdw>
          </a:effectLst>
          <a:scene3d>
            <a:camera prst="orthographicFront">
              <a:rot lat="0" lon="0" rev="0"/>
            </a:camera>
            <a:lightRig rig="threePt" dir="tl">
              <a:rot lat="0" lon="0" rev="1200000"/>
            </a:lightRig>
          </a:scene3d>
          <a:sp3d>
            <a:bevelT w="25400" h="12700"/>
          </a:sp3d>
        </c:spPr>
        <c:marker>
          <c:symbol val="none"/>
        </c:marker>
        <c:dLbl>
          <c:idx val="0"/>
          <c:spPr>
            <a:noFill/>
            <a:ln w="25400">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dLbl>
          <c:idx val="0"/>
          <c:spPr>
            <a:noFill/>
            <a:ln w="25400">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spPr>
            <a:noFill/>
            <a:ln w="25400">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dLbl>
          <c:idx val="0"/>
          <c:spPr>
            <a:noFill/>
            <a:ln w="25400">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100000">
                <a:schemeClr val="accent1"/>
              </a:gs>
              <a:gs pos="0">
                <a:schemeClr val="accent1">
                  <a:lumMod val="75000"/>
                </a:schemeClr>
              </a:gs>
            </a:gsLst>
            <a:lin ang="0" scaled="1"/>
          </a:gradFill>
          <a:ln>
            <a:noFill/>
          </a:ln>
          <a:effectLst>
            <a:innerShdw dist="12700" dir="16200000">
              <a:schemeClr val="lt1">
                <a:alpha val="75000"/>
              </a:schemeClr>
            </a:innerShdw>
          </a:effectLst>
          <a:scene3d>
            <a:camera prst="orthographicFront">
              <a:rot lat="0" lon="0" rev="0"/>
            </a:camera>
            <a:lightRig rig="threePt" dir="tl">
              <a:rot lat="0" lon="0" rev="1200000"/>
            </a:lightRig>
          </a:scene3d>
          <a:sp3d>
            <a:bevelT w="25400" h="12700"/>
          </a:sp3d>
        </c:spPr>
        <c:marker>
          <c:symbol val="none"/>
        </c:marker>
        <c:dLbl>
          <c:idx val="0"/>
          <c:spPr>
            <a:noFill/>
            <a:ln w="25400">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dLbl>
          <c:idx val="0"/>
          <c:spPr>
            <a:noFill/>
            <a:ln w="25400">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dLbl>
          <c:idx val="0"/>
          <c:spPr>
            <a:noFill/>
            <a:ln w="25400">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dLbl>
          <c:idx val="0"/>
          <c:spPr>
            <a:noFill/>
            <a:ln w="25400">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100000">
                <a:schemeClr val="accent1"/>
              </a:gs>
              <a:gs pos="0">
                <a:schemeClr val="accent1">
                  <a:lumMod val="75000"/>
                </a:schemeClr>
              </a:gs>
            </a:gsLst>
            <a:lin ang="0" scaled="1"/>
          </a:gradFill>
          <a:ln>
            <a:noFill/>
          </a:ln>
          <a:effectLst>
            <a:innerShdw dist="12700" dir="16200000">
              <a:schemeClr val="lt1">
                <a:alpha val="75000"/>
              </a:schemeClr>
            </a:innerShdw>
          </a:effectLst>
          <a:scene3d>
            <a:camera prst="orthographicFront">
              <a:rot lat="0" lon="0" rev="0"/>
            </a:camera>
            <a:lightRig rig="threePt" dir="tl">
              <a:rot lat="0" lon="0" rev="1200000"/>
            </a:lightRig>
          </a:scene3d>
          <a:sp3d>
            <a:bevelT w="25400" h="12700"/>
          </a:sp3d>
        </c:spPr>
        <c:marker>
          <c:symbol val="none"/>
        </c:marker>
        <c:dLbl>
          <c:idx val="0"/>
          <c:spPr>
            <a:noFill/>
            <a:ln w="25400">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areaChart>
        <c:grouping val="standard"/>
        <c:varyColors val="0"/>
        <c:ser>
          <c:idx val="0"/>
          <c:order val="0"/>
          <c:tx>
            <c:strRef>
              <c:f>'Pivot Table'!$G$27</c:f>
              <c:strCache>
                <c:ptCount val="1"/>
                <c:pt idx="0">
                  <c:v>Total</c:v>
                </c:pt>
              </c:strCache>
            </c:strRef>
          </c:tx>
          <c:spPr>
            <a:gradFill rotWithShape="1">
              <a:gsLst>
                <a:gs pos="0">
                  <a:schemeClr val="accent1">
                    <a:tint val="96000"/>
                    <a:lumMod val="102000"/>
                  </a:schemeClr>
                </a:gs>
                <a:gs pos="100000">
                  <a:schemeClr val="accent1">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'Pivot Table'!$F$28:$F$34</c:f>
              <c:strCache>
                <c:ptCount val="6"/>
                <c:pt idx="0">
                  <c:v>City Center Branch</c:v>
                </c:pt>
                <c:pt idx="1">
                  <c:v>Downtown Branch</c:v>
                </c:pt>
                <c:pt idx="2">
                  <c:v>East Branch</c:v>
                </c:pt>
                <c:pt idx="3">
                  <c:v>Main Branch</c:v>
                </c:pt>
                <c:pt idx="4">
                  <c:v>North Branch</c:v>
                </c:pt>
                <c:pt idx="5">
                  <c:v>Suburban Branch</c:v>
                </c:pt>
              </c:strCache>
            </c:strRef>
          </c:cat>
          <c:val>
            <c:numRef>
              <c:f>'Pivot Table'!$G$28:$G$34</c:f>
              <c:numCache>
                <c:formatCode>General</c:formatCode>
                <c:ptCount val="6"/>
                <c:pt idx="0">
                  <c:v>42911469.790000051</c:v>
                </c:pt>
                <c:pt idx="1">
                  <c:v>42587216.190000013</c:v>
                </c:pt>
                <c:pt idx="2">
                  <c:v>42697111.170000106</c:v>
                </c:pt>
                <c:pt idx="3">
                  <c:v>42839450.409999952</c:v>
                </c:pt>
                <c:pt idx="4">
                  <c:v>41677131.719999984</c:v>
                </c:pt>
                <c:pt idx="5">
                  <c:v>42176276.350000016</c:v>
                </c:pt>
              </c:numCache>
            </c:numRef>
          </c:val>
          <c:extLst>
            <c:ext xmlns:c16="http://schemas.microsoft.com/office/drawing/2014/chart" uri="{C3380CC4-5D6E-409C-BE32-E72D297353CC}">
              <c16:uniqueId val="{00000000-BF52-4F5C-943E-B84DF0D1A765}"/>
            </c:ext>
          </c:extLst>
        </c:ser>
        <c:dLbls>
          <c:showLegendKey val="0"/>
          <c:showVal val="0"/>
          <c:showCatName val="0"/>
          <c:showSerName val="0"/>
          <c:showPercent val="0"/>
          <c:showBubbleSize val="0"/>
        </c:dLbls>
        <c:axId val="1647705856"/>
        <c:axId val="1"/>
      </c:areaChart>
      <c:catAx>
        <c:axId val="1647705856"/>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auto val="0"/>
        <c:lblAlgn val="ctr"/>
        <c:lblOffset val="100"/>
        <c:noMultiLvlLbl val="0"/>
      </c:catAx>
      <c:valAx>
        <c:axId val="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7705856"/>
        <c:crosses val="autoZero"/>
        <c:crossBetween val="midCat"/>
      </c:valAx>
      <c:spPr>
        <a:noFill/>
        <a:ln>
          <a:noFill/>
        </a:ln>
        <a:effectLst/>
      </c:spPr>
    </c:plotArea>
    <c:plotVisOnly val="1"/>
    <c:dispBlanksAs val="zero"/>
    <c:showDLblsOverMax val="0"/>
  </c:chart>
  <c:spPr>
    <a:noFill/>
    <a:ln>
      <a:solidFill>
        <a:schemeClr val="tx1">
          <a:lumMod val="95000"/>
          <a:lumOff val="5000"/>
        </a:schemeClr>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[PRATIKSHA EXCEL CREDIT DEBIT DASHBOARD (1).xls]Pivot Table!PivotTable19</c:name>
    <c:fmtId val="3"/>
  </c:pivotSource>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Suspicious Transaction Frequency</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F81BD">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F81BD">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4F81BD">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'Pivot Table'!$C$67</c:f>
              <c:strCache>
                <c:ptCount val="1"/>
                <c:pt idx="0">
                  <c:v>Total</c:v>
                </c:pt>
              </c:strCache>
            </c:strRef>
          </c:tx>
          <c:spPr>
            <a:gradFill rotWithShape="1">
              <a:gsLst>
                <a:gs pos="0">
                  <a:schemeClr val="accent1">
                    <a:tint val="96000"/>
                    <a:lumMod val="102000"/>
                  </a:schemeClr>
                </a:gs>
                <a:gs pos="100000">
                  <a:schemeClr val="accent1">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'Pivot Table'!$A$68:$B$81</c:f>
              <c:multiLvlStrCache>
                <c:ptCount val="12"/>
                <c:lvl>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lvl>
                <c:lvl>
                  <c:pt idx="0">
                    <c:v>High Risk</c:v>
                  </c:pt>
                </c:lvl>
              </c:multiLvlStrCache>
            </c:multiLvlStrRef>
          </c:cat>
          <c:val>
            <c:numRef>
              <c:f>'Pivot Table'!$C$68:$C$81</c:f>
              <c:numCache>
                <c:formatCode>General</c:formatCode>
                <c:ptCount val="12"/>
                <c:pt idx="0">
                  <c:v>668</c:v>
                </c:pt>
                <c:pt idx="1">
                  <c:v>592</c:v>
                </c:pt>
                <c:pt idx="2">
                  <c:v>619</c:v>
                </c:pt>
                <c:pt idx="3">
                  <c:v>609</c:v>
                </c:pt>
                <c:pt idx="4">
                  <c:v>644</c:v>
                </c:pt>
                <c:pt idx="5">
                  <c:v>633</c:v>
                </c:pt>
                <c:pt idx="6">
                  <c:v>639</c:v>
                </c:pt>
                <c:pt idx="7">
                  <c:v>655</c:v>
                </c:pt>
                <c:pt idx="8">
                  <c:v>549</c:v>
                </c:pt>
                <c:pt idx="9">
                  <c:v>620</c:v>
                </c:pt>
                <c:pt idx="10">
                  <c:v>607</c:v>
                </c:pt>
                <c:pt idx="11">
                  <c:v>21</c:v>
                </c:pt>
              </c:numCache>
            </c:numRef>
          </c:val>
          <c:extLst>
            <c:ext xmlns:c16="http://schemas.microsoft.com/office/drawing/2014/chart" uri="{C3380CC4-5D6E-409C-BE32-E72D297353CC}">
              <c16:uniqueId val="{00000000-6621-4710-9B8E-A73F548A2846}"/>
            </c:ext>
          </c:extLst>
        </c:ser>
        <c:dLbls>
          <c:showLegendKey val="0"/>
          <c:showVal val="0"/>
          <c:showCatName val="0"/>
          <c:showSerName val="0"/>
          <c:showPercent val="0"/>
          <c:showBubbleSize val="0"/>
        </c:dLbls>
        <c:gapWidth val="150"/>
        <c:shape val="box"/>
        <c:axId val="1647704192"/>
        <c:axId val="1"/>
        <c:axId val="0"/>
      </c:bar3DChart>
      <c:catAx>
        <c:axId val="1647704192"/>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auto val="0"/>
        <c:lblAlgn val="ctr"/>
        <c:lblOffset val="100"/>
        <c:noMultiLvlLbl val="0"/>
      </c:catAx>
      <c:valAx>
        <c:axId val="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7704192"/>
        <c:crosses val="autoZero"/>
        <c:crossBetween val="between"/>
      </c:valAx>
      <c:spPr>
        <a:noFill/>
        <a:ln>
          <a:noFill/>
        </a:ln>
        <a:effectLst/>
      </c:spPr>
    </c:plotArea>
    <c:plotVisOnly val="1"/>
    <c:dispBlanksAs val="gap"/>
    <c:showDLblsOverMax val="0"/>
  </c:chart>
  <c:spPr>
    <a:noFill/>
    <a:ln>
      <a:solidFill>
        <a:schemeClr val="tx1">
          <a:lumMod val="95000"/>
          <a:lumOff val="5000"/>
        </a:schemeClr>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[PRATIKSHA EXCEL CREDIT DEBIT DASHBOARD (1).xls]Pivot Table!PivotTable20</c:name>
    <c:fmtId val="3"/>
  </c:pivotSource>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Transaction Method Distribution</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marker>
          <c:symbol val="none"/>
        </c:marker>
        <c:dLbl>
          <c:idx val="0"/>
          <c:spPr>
            <a:noFill/>
            <a:ln w="25400">
              <a:noFill/>
            </a:ln>
            <a:effectLst/>
          </c:spPr>
          <c:txPr>
            <a:bodyPr rot="0" spcFirstLastPara="1" vertOverflow="ellipsis" vert="horz" wrap="square" anchor="ctr" anchorCtr="1"/>
            <a:lstStyle/>
            <a:p>
              <a:pPr>
                <a:defRPr sz="1200" b="1"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2"/>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3"/>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4"/>
        <c:marker>
          <c:symbol val="none"/>
        </c:marker>
        <c:dLbl>
          <c:idx val="0"/>
          <c:spPr>
            <a:noFill/>
            <a:ln w="25400">
              <a:noFill/>
            </a:ln>
            <a:effectLst/>
          </c:spPr>
          <c:txPr>
            <a:bodyPr rot="0" spcFirstLastPara="1" vertOverflow="ellipsis" vert="horz" wrap="square" anchor="ctr" anchorCtr="1"/>
            <a:lstStyle/>
            <a:p>
              <a:pPr>
                <a:defRPr sz="1200" b="1"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5"/>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6"/>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7"/>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8"/>
        <c:marker>
          <c:symbol val="none"/>
        </c:marker>
        <c:dLbl>
          <c:idx val="0"/>
          <c:spPr>
            <a:noFill/>
            <a:ln w="25400">
              <a:noFill/>
            </a:ln>
            <a:effectLst/>
          </c:spPr>
          <c:txPr>
            <a:bodyPr rot="0" spcFirstLastPara="1" vertOverflow="ellipsis" vert="horz" wrap="square" anchor="ctr" anchorCtr="1"/>
            <a:lstStyle/>
            <a:p>
              <a:pPr>
                <a:defRPr sz="1200" b="1"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9"/>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1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
        <c:idx val="11"/>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'Pivot Table'!$G$56</c:f>
              <c:strCache>
                <c:ptCount val="1"/>
                <c:pt idx="0">
                  <c:v>Total</c:v>
                </c:pt>
              </c:strCache>
            </c:strRef>
          </c:tx>
          <c:dPt>
            <c:idx val="0"/>
            <c:bubble3D val="0"/>
            <c:spPr>
              <a:gradFill rotWithShape="1">
                <a:gsLst>
                  <a:gs pos="0">
                    <a:schemeClr val="accent1">
                      <a:tint val="96000"/>
                      <a:lumMod val="102000"/>
                    </a:schemeClr>
                  </a:gs>
                  <a:gs pos="100000">
                    <a:schemeClr val="accent1">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extLst>
              <c:ext xmlns:c16="http://schemas.microsoft.com/office/drawing/2014/chart" uri="{C3380CC4-5D6E-409C-BE32-E72D297353CC}">
                <c16:uniqueId val="{00000001-83A8-42AA-B2E9-275B5F1AE346}"/>
              </c:ext>
            </c:extLst>
          </c:dPt>
          <c:dPt>
            <c:idx val="1"/>
            <c:bubble3D val="0"/>
            <c:spPr>
              <a:gradFill rotWithShape="1">
                <a:gsLst>
                  <a:gs pos="0">
                    <a:schemeClr val="accent2">
                      <a:tint val="96000"/>
                      <a:lumMod val="102000"/>
                    </a:schemeClr>
                  </a:gs>
                  <a:gs pos="100000">
                    <a:schemeClr val="accent2">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extLst>
              <c:ext xmlns:c16="http://schemas.microsoft.com/office/drawing/2014/chart" uri="{C3380CC4-5D6E-409C-BE32-E72D297353CC}">
                <c16:uniqueId val="{00000003-83A8-42AA-B2E9-275B5F1AE346}"/>
              </c:ext>
            </c:extLst>
          </c:dPt>
          <c:dPt>
            <c:idx val="2"/>
            <c:bubble3D val="0"/>
            <c:spPr>
              <a:gradFill rotWithShape="1">
                <a:gsLst>
                  <a:gs pos="0">
                    <a:schemeClr val="accent3">
                      <a:tint val="96000"/>
                      <a:lumMod val="102000"/>
                    </a:schemeClr>
                  </a:gs>
                  <a:gs pos="100000">
                    <a:schemeClr val="accent3">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extLst>
              <c:ext xmlns:c16="http://schemas.microsoft.com/office/drawing/2014/chart" uri="{C3380CC4-5D6E-409C-BE32-E72D297353CC}">
                <c16:uniqueId val="{00000005-83A8-42AA-B2E9-275B5F1AE34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Table'!$F$57:$F$60</c:f>
              <c:strCache>
                <c:ptCount val="3"/>
                <c:pt idx="0">
                  <c:v>Bank Transfer</c:v>
                </c:pt>
                <c:pt idx="1">
                  <c:v>Credit Card</c:v>
                </c:pt>
                <c:pt idx="2">
                  <c:v>Debit Card</c:v>
                </c:pt>
              </c:strCache>
            </c:strRef>
          </c:cat>
          <c:val>
            <c:numRef>
              <c:f>'Pivot Table'!$G$57:$G$60</c:f>
              <c:numCache>
                <c:formatCode>General</c:formatCode>
                <c:ptCount val="3"/>
                <c:pt idx="0">
                  <c:v>84800788.420000121</c:v>
                </c:pt>
                <c:pt idx="1">
                  <c:v>84929361.03000018</c:v>
                </c:pt>
                <c:pt idx="2">
                  <c:v>85158506.179999754</c:v>
                </c:pt>
              </c:numCache>
            </c:numRef>
          </c:val>
          <c:extLst>
            <c:ext xmlns:c16="http://schemas.microsoft.com/office/drawing/2014/chart" uri="{C3380CC4-5D6E-409C-BE32-E72D297353CC}">
              <c16:uniqueId val="{00000006-83A8-42AA-B2E9-275B5F1AE346}"/>
            </c:ext>
          </c:extLst>
        </c:ser>
        <c:dLbls>
          <c:showLegendKey val="0"/>
          <c:showVal val="0"/>
          <c:showCatName val="0"/>
          <c:showSerName val="0"/>
          <c:showPercent val="0"/>
          <c:showBubbleSize val="0"/>
          <c:showLeaderLines val="1"/>
        </c:dLbls>
      </c:pie3D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3098832764745581E-2"/>
          <c:y val="0.1528262958920244"/>
          <c:w val="0.96437352085417727"/>
          <c:h val="0.78861161742686492"/>
        </c:manualLayout>
      </c:layout>
      <c:lineChart>
        <c:grouping val="standard"/>
        <c:varyColors val="0"/>
        <c:ser>
          <c:idx val="0"/>
          <c:order val="0"/>
          <c:tx>
            <c:strRef>
              <c:f>'Pivot Table'!$Q$1</c:f>
              <c:strCache>
                <c:ptCount val="1"/>
                <c:pt idx="0">
                  <c:v>Growth</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'Pivot Table'!$O$2:$P$73</c:f>
              <c:multiLvlStrCache>
                <c:ptCount val="72"/>
                <c:lvl>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pt idx="12">
                    <c:v>January</c:v>
                  </c:pt>
                  <c:pt idx="13">
                    <c:v>February</c:v>
                  </c:pt>
                  <c:pt idx="14">
                    <c:v>March</c:v>
                  </c:pt>
                  <c:pt idx="15">
                    <c:v>April</c:v>
                  </c:pt>
                  <c:pt idx="16">
                    <c:v>May</c:v>
                  </c:pt>
                  <c:pt idx="17">
                    <c:v>June</c:v>
                  </c:pt>
                  <c:pt idx="18">
                    <c:v>July</c:v>
                  </c:pt>
                  <c:pt idx="19">
                    <c:v>August</c:v>
                  </c:pt>
                  <c:pt idx="20">
                    <c:v>September</c:v>
                  </c:pt>
                  <c:pt idx="21">
                    <c:v>October</c:v>
                  </c:pt>
                  <c:pt idx="22">
                    <c:v>November</c:v>
                  </c:pt>
                  <c:pt idx="23">
                    <c:v>December</c:v>
                  </c:pt>
                  <c:pt idx="24">
                    <c:v>January</c:v>
                  </c:pt>
                  <c:pt idx="25">
                    <c:v>February</c:v>
                  </c:pt>
                  <c:pt idx="26">
                    <c:v>March</c:v>
                  </c:pt>
                  <c:pt idx="27">
                    <c:v>April</c:v>
                  </c:pt>
                  <c:pt idx="28">
                    <c:v>May</c:v>
                  </c:pt>
                  <c:pt idx="29">
                    <c:v>June</c:v>
                  </c:pt>
                  <c:pt idx="30">
                    <c:v>July</c:v>
                  </c:pt>
                  <c:pt idx="31">
                    <c:v>August</c:v>
                  </c:pt>
                  <c:pt idx="32">
                    <c:v>September</c:v>
                  </c:pt>
                  <c:pt idx="33">
                    <c:v>October</c:v>
                  </c:pt>
                  <c:pt idx="34">
                    <c:v>November</c:v>
                  </c:pt>
                  <c:pt idx="35">
                    <c:v>December</c:v>
                  </c:pt>
                  <c:pt idx="36">
                    <c:v>January</c:v>
                  </c:pt>
                  <c:pt idx="37">
                    <c:v>February</c:v>
                  </c:pt>
                  <c:pt idx="38">
                    <c:v>March</c:v>
                  </c:pt>
                  <c:pt idx="39">
                    <c:v>April</c:v>
                  </c:pt>
                  <c:pt idx="40">
                    <c:v>May</c:v>
                  </c:pt>
                  <c:pt idx="41">
                    <c:v>June</c:v>
                  </c:pt>
                  <c:pt idx="42">
                    <c:v>July</c:v>
                  </c:pt>
                  <c:pt idx="43">
                    <c:v>August</c:v>
                  </c:pt>
                  <c:pt idx="44">
                    <c:v>September</c:v>
                  </c:pt>
                  <c:pt idx="45">
                    <c:v>October</c:v>
                  </c:pt>
                  <c:pt idx="46">
                    <c:v>November</c:v>
                  </c:pt>
                  <c:pt idx="47">
                    <c:v>December</c:v>
                  </c:pt>
                  <c:pt idx="48">
                    <c:v>January</c:v>
                  </c:pt>
                  <c:pt idx="49">
                    <c:v>February</c:v>
                  </c:pt>
                  <c:pt idx="50">
                    <c:v>March</c:v>
                  </c:pt>
                  <c:pt idx="51">
                    <c:v>April</c:v>
                  </c:pt>
                  <c:pt idx="52">
                    <c:v>May</c:v>
                  </c:pt>
                  <c:pt idx="53">
                    <c:v>June</c:v>
                  </c:pt>
                  <c:pt idx="54">
                    <c:v>July</c:v>
                  </c:pt>
                  <c:pt idx="55">
                    <c:v>August</c:v>
                  </c:pt>
                  <c:pt idx="56">
                    <c:v>September</c:v>
                  </c:pt>
                  <c:pt idx="57">
                    <c:v>October</c:v>
                  </c:pt>
                  <c:pt idx="58">
                    <c:v>November</c:v>
                  </c:pt>
                  <c:pt idx="59">
                    <c:v>December</c:v>
                  </c:pt>
                  <c:pt idx="60">
                    <c:v>January</c:v>
                  </c:pt>
                  <c:pt idx="61">
                    <c:v>February</c:v>
                  </c:pt>
                  <c:pt idx="62">
                    <c:v>March</c:v>
                  </c:pt>
                  <c:pt idx="63">
                    <c:v>April</c:v>
                  </c:pt>
                  <c:pt idx="64">
                    <c:v>May</c:v>
                  </c:pt>
                  <c:pt idx="65">
                    <c:v>June</c:v>
                  </c:pt>
                  <c:pt idx="66">
                    <c:v>July</c:v>
                  </c:pt>
                  <c:pt idx="67">
                    <c:v>August</c:v>
                  </c:pt>
                  <c:pt idx="68">
                    <c:v>September</c:v>
                  </c:pt>
                  <c:pt idx="69">
                    <c:v>October</c:v>
                  </c:pt>
                  <c:pt idx="70">
                    <c:v>November</c:v>
                  </c:pt>
                  <c:pt idx="71">
                    <c:v>December</c:v>
                  </c:pt>
                </c:lvl>
                <c:lvl>
                  <c:pt idx="0">
                    <c:v>City Center Branch</c:v>
                  </c:pt>
                  <c:pt idx="12">
                    <c:v>Downtown Branch</c:v>
                  </c:pt>
                  <c:pt idx="24">
                    <c:v>East Branch</c:v>
                  </c:pt>
                  <c:pt idx="36">
                    <c:v>Main Branch</c:v>
                  </c:pt>
                  <c:pt idx="48">
                    <c:v>North Branch</c:v>
                  </c:pt>
                  <c:pt idx="60">
                    <c:v>Suburban Branch</c:v>
                  </c:pt>
                </c:lvl>
              </c:multiLvlStrCache>
            </c:multiLvlStrRef>
          </c:cat>
          <c:val>
            <c:numRef>
              <c:f>'Pivot Table'!$Q$2:$Q$73</c:f>
              <c:numCache>
                <c:formatCode>0.00</c:formatCode>
                <c:ptCount val="72"/>
                <c:pt idx="1">
                  <c:v>-9.978467905844191</c:v>
                </c:pt>
                <c:pt idx="2">
                  <c:v>8.4874203311390648</c:v>
                </c:pt>
                <c:pt idx="3">
                  <c:v>-6.8996323298555708</c:v>
                </c:pt>
                <c:pt idx="4">
                  <c:v>7.3757868314512418</c:v>
                </c:pt>
                <c:pt idx="5">
                  <c:v>-1.2082149340473418</c:v>
                </c:pt>
                <c:pt idx="6">
                  <c:v>2.4873285385385149</c:v>
                </c:pt>
                <c:pt idx="7">
                  <c:v>-5.816391908860143</c:v>
                </c:pt>
                <c:pt idx="8">
                  <c:v>0.31940350605431472</c:v>
                </c:pt>
                <c:pt idx="9">
                  <c:v>3.6424095557776361</c:v>
                </c:pt>
                <c:pt idx="10">
                  <c:v>-2.2517526036860152</c:v>
                </c:pt>
                <c:pt idx="11">
                  <c:v>-95.602341841235742</c:v>
                </c:pt>
                <c:pt idx="13">
                  <c:v>-8.1557980917752104</c:v>
                </c:pt>
                <c:pt idx="14">
                  <c:v>11.54935122669097</c:v>
                </c:pt>
                <c:pt idx="15">
                  <c:v>-6.6378035907144888</c:v>
                </c:pt>
                <c:pt idx="16">
                  <c:v>6.5008204058531502</c:v>
                </c:pt>
                <c:pt idx="17">
                  <c:v>-4.1650642616808948</c:v>
                </c:pt>
                <c:pt idx="18">
                  <c:v>-0.51406837658193649</c:v>
                </c:pt>
                <c:pt idx="19">
                  <c:v>6.7412807405645534</c:v>
                </c:pt>
                <c:pt idx="20">
                  <c:v>-5.4994445536159917</c:v>
                </c:pt>
                <c:pt idx="21">
                  <c:v>8.5926683108553554</c:v>
                </c:pt>
                <c:pt idx="22">
                  <c:v>-9.2554562202871473</c:v>
                </c:pt>
                <c:pt idx="23">
                  <c:v>-95.865968179756024</c:v>
                </c:pt>
                <c:pt idx="25">
                  <c:v>-7.0383984285651433</c:v>
                </c:pt>
                <c:pt idx="26">
                  <c:v>6.6389329470906606</c:v>
                </c:pt>
                <c:pt idx="27">
                  <c:v>-1.6619387601813824</c:v>
                </c:pt>
                <c:pt idx="28">
                  <c:v>8.0446895609415083</c:v>
                </c:pt>
                <c:pt idx="29">
                  <c:v>-11.898539709239795</c:v>
                </c:pt>
                <c:pt idx="30">
                  <c:v>8.8852396490637986</c:v>
                </c:pt>
                <c:pt idx="31">
                  <c:v>-2.561736085145593</c:v>
                </c:pt>
                <c:pt idx="32">
                  <c:v>-3.3506731464743957</c:v>
                </c:pt>
                <c:pt idx="33">
                  <c:v>6.4918933840538857</c:v>
                </c:pt>
                <c:pt idx="34">
                  <c:v>-4.6762131906850541</c:v>
                </c:pt>
                <c:pt idx="35">
                  <c:v>-96.920569991218656</c:v>
                </c:pt>
                <c:pt idx="37">
                  <c:v>-10.042699837665841</c:v>
                </c:pt>
                <c:pt idx="38">
                  <c:v>5.8135934429454643</c:v>
                </c:pt>
                <c:pt idx="39">
                  <c:v>1.6960262477664108</c:v>
                </c:pt>
                <c:pt idx="40">
                  <c:v>0.70173701982904024</c:v>
                </c:pt>
                <c:pt idx="41">
                  <c:v>-1.0708305063869377</c:v>
                </c:pt>
                <c:pt idx="42">
                  <c:v>-2.1608848353400902</c:v>
                </c:pt>
                <c:pt idx="43">
                  <c:v>-1.574325016110854</c:v>
                </c:pt>
                <c:pt idx="44">
                  <c:v>2.6370427627110269</c:v>
                </c:pt>
                <c:pt idx="45">
                  <c:v>5.4058987056946686</c:v>
                </c:pt>
                <c:pt idx="46">
                  <c:v>-5.0328641091594211</c:v>
                </c:pt>
                <c:pt idx="47">
                  <c:v>-97.451570778219093</c:v>
                </c:pt>
                <c:pt idx="49">
                  <c:v>-15.83563292814388</c:v>
                </c:pt>
                <c:pt idx="50">
                  <c:v>10.192816828893147</c:v>
                </c:pt>
                <c:pt idx="51">
                  <c:v>0.15824916803939088</c:v>
                </c:pt>
                <c:pt idx="52">
                  <c:v>-3.3373352208656422</c:v>
                </c:pt>
                <c:pt idx="53">
                  <c:v>4.8326285855581972</c:v>
                </c:pt>
                <c:pt idx="54">
                  <c:v>-1.5292174075776861</c:v>
                </c:pt>
                <c:pt idx="55">
                  <c:v>-4.5678798323573417</c:v>
                </c:pt>
                <c:pt idx="56">
                  <c:v>-0.31500525768461163</c:v>
                </c:pt>
                <c:pt idx="57">
                  <c:v>5.1871970934383294</c:v>
                </c:pt>
                <c:pt idx="58">
                  <c:v>-9.6002377538147936</c:v>
                </c:pt>
                <c:pt idx="59">
                  <c:v>-96.480683452632761</c:v>
                </c:pt>
                <c:pt idx="61">
                  <c:v>-4.9914918854546988</c:v>
                </c:pt>
                <c:pt idx="62">
                  <c:v>8.8587236970490579</c:v>
                </c:pt>
                <c:pt idx="63">
                  <c:v>-7.5697395923568207</c:v>
                </c:pt>
                <c:pt idx="64">
                  <c:v>7.8617119910923154</c:v>
                </c:pt>
                <c:pt idx="65">
                  <c:v>-10.704456352785783</c:v>
                </c:pt>
                <c:pt idx="66">
                  <c:v>14.203728294942813</c:v>
                </c:pt>
                <c:pt idx="67">
                  <c:v>-3.9176738538241751</c:v>
                </c:pt>
                <c:pt idx="68">
                  <c:v>-0.67078973000092446</c:v>
                </c:pt>
                <c:pt idx="69">
                  <c:v>-2.8477399084124539</c:v>
                </c:pt>
                <c:pt idx="70">
                  <c:v>3.5048653292431871</c:v>
                </c:pt>
                <c:pt idx="71">
                  <c:v>-97.063346631099051</c:v>
                </c:pt>
              </c:numCache>
            </c:numRef>
          </c:val>
          <c:smooth val="0"/>
          <c:extLst>
            <c:ext xmlns:c16="http://schemas.microsoft.com/office/drawing/2014/chart" uri="{C3380CC4-5D6E-409C-BE32-E72D297353CC}">
              <c16:uniqueId val="{00000000-BAE4-4050-A2BA-2A381AF936E2}"/>
            </c:ext>
          </c:extLst>
        </c:ser>
        <c:dLbls>
          <c:dLblPos val="ctr"/>
          <c:showLegendKey val="0"/>
          <c:showVal val="1"/>
          <c:showCatName val="0"/>
          <c:showSerName val="0"/>
          <c:showPercent val="0"/>
          <c:showBubbleSize val="0"/>
        </c:dLbls>
        <c:smooth val="0"/>
        <c:axId val="1647705024"/>
        <c:axId val="1"/>
      </c:lineChart>
      <c:catAx>
        <c:axId val="1647705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auto val="1"/>
        <c:lblAlgn val="ctr"/>
        <c:lblOffset val="100"/>
        <c:noMultiLvlLbl val="0"/>
      </c:catAx>
      <c:valAx>
        <c:axId val="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7705024"/>
        <c:crosses val="autoZero"/>
        <c:crossBetween val="between"/>
      </c:valAx>
      <c:spPr>
        <a:noFill/>
        <a:ln>
          <a:noFill/>
        </a:ln>
        <a:effectLst/>
      </c:spPr>
    </c:plotArea>
    <c:plotVisOnly val="1"/>
    <c:dispBlanksAs val="gap"/>
    <c:showDLblsOverMax val="0"/>
  </c:chart>
  <c:spPr>
    <a:noFill/>
    <a:ln>
      <a:solidFill>
        <a:schemeClr val="tx1">
          <a:lumMod val="95000"/>
          <a:lumOff val="5000"/>
        </a:schemeClr>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6">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38"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639"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640"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641"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2"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643"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7/22/2025</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6983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0537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1395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30594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9967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1764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6910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76757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03775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_Slide">
    <p:spTree>
      <p:nvGrpSpPr>
        <p:cNvPr id="1" name=""/>
        <p:cNvGrpSpPr/>
        <p:nvPr/>
      </p:nvGrpSpPr>
      <p:grpSpPr>
        <a:xfrm>
          <a:off x="0" y="0"/>
          <a:ext cx="0" cy="0"/>
          <a:chOff x="0" y="0"/>
          <a:chExt cx="0" cy="0"/>
        </a:xfrm>
      </p:grpSpPr>
      <p:sp>
        <p:nvSpPr>
          <p:cNvPr id="1048576" name="Bg_Image"/>
          <p:cNvSpPr>
            <a:spLocks noGrp="1" noRot="1" noMove="1" noResize="1" noEditPoints="1" noAdjustHandles="1" noChangeArrowheads="1" noChangeShapeType="1"/>
          </p:cNvSpPr>
          <p:nvPr>
            <p:ph type="pic" sz="quarter" idx="10" hasCustomPrompt="1"/>
          </p:nvPr>
        </p:nvSpPr>
        <p:spPr>
          <a:xfrm>
            <a:off x="0" y="0"/>
            <a:ext cx="12192000" cy="6858000"/>
          </a:xfrm>
          <a:prstGeom prst="rect">
            <a:avLst/>
          </a:prstGeom>
        </p:spPr>
        <p:txBody>
          <a:bodyPr anchor="ctr"/>
          <a:lstStyle>
            <a:lvl1pPr marL="0" indent="0" algn="ctr">
              <a:buNone/>
              <a:defRPr sz="1600">
                <a:latin typeface="+mj-lt"/>
              </a:defRPr>
            </a:lvl1pPr>
          </a:lstStyle>
          <a:p>
            <a:r>
              <a:rPr lang="en-IN" dirty="0"/>
              <a:t> </a:t>
            </a:r>
          </a:p>
        </p:txBody>
      </p:sp>
      <p:sp>
        <p:nvSpPr>
          <p:cNvPr id="1048577" name="Picture Placeholder 2"/>
          <p:cNvSpPr>
            <a:spLocks noGrp="1" noRot="1" noMove="1" noResize="1" noEditPoints="1" noAdjustHandles="1" noChangeArrowheads="1" noChangeShapeType="1"/>
          </p:cNvSpPr>
          <p:nvPr>
            <p:ph type="pic" sz="quarter" idx="11" hasCustomPrompt="1"/>
          </p:nvPr>
        </p:nvSpPr>
        <p:spPr>
          <a:xfrm>
            <a:off x="0" y="0"/>
            <a:ext cx="12192000" cy="6858000"/>
          </a:xfrm>
          <a:prstGeom prst="rect">
            <a:avLst/>
          </a:prstGeom>
          <a:gradFill flip="none" rotWithShape="1">
            <a:gsLst>
              <a:gs pos="0">
                <a:schemeClr val="tx1">
                  <a:alpha val="54000"/>
                </a:schemeClr>
              </a:gs>
              <a:gs pos="100000">
                <a:schemeClr val="tx1">
                  <a:alpha val="80000"/>
                </a:schemeClr>
              </a:gs>
            </a:gsLst>
            <a:lin ang="8100000" scaled="1"/>
          </a:gradFill>
        </p:spPr>
        <p:txBody>
          <a:bodyPr anchor="ctr"/>
          <a:lstStyle>
            <a:lvl1pPr marL="0" indent="0" algn="ctr">
              <a:buNone/>
              <a:defRPr sz="1600">
                <a:latin typeface="+mj-lt"/>
              </a:defRPr>
            </a:lvl1pPr>
          </a:lstStyle>
          <a:p>
            <a:r>
              <a:rPr lang="en-IN" dirty="0"/>
              <a:t> </a:t>
            </a:r>
          </a:p>
        </p:txBody>
      </p:sp>
      <p:sp>
        <p:nvSpPr>
          <p:cNvPr id="1048578" name="Slide_Title"/>
          <p:cNvSpPr>
            <a:spLocks noGrp="1"/>
          </p:cNvSpPr>
          <p:nvPr>
            <p:ph type="title"/>
          </p:nvPr>
        </p:nvSpPr>
        <p:spPr>
          <a:xfrm>
            <a:off x="3379519" y="3127689"/>
            <a:ext cx="5652077" cy="602622"/>
          </a:xfrm>
          <a:prstGeom prst="rect">
            <a:avLst/>
          </a:prstGeom>
        </p:spPr>
        <p:txBody>
          <a:bodyPr anchor="ctr">
            <a:noAutofit/>
          </a:bodyPr>
          <a:lstStyle>
            <a:lvl1pPr marL="0" algn="ctr" defTabSz="914400" rtl="0" eaLnBrk="1" latinLnBrk="0" hangingPunct="1">
              <a:lnSpc>
                <a:spcPct val="90000"/>
              </a:lnSpc>
              <a:spcBef>
                <a:spcPct val="0"/>
              </a:spcBef>
              <a:buNone/>
              <a:defRPr lang="en-US" sz="4800" b="1" kern="1200" dirty="0">
                <a:solidFill>
                  <a:schemeClr val="bg1"/>
                </a:solidFill>
                <a:latin typeface="+mj-lt"/>
                <a:ea typeface="ＭＳ Ｐゴシック" charset="0"/>
                <a:cs typeface="Bebas Neue" charset="0"/>
              </a:defRPr>
            </a:lvl1pPr>
          </a:lstStyle>
          <a:p>
            <a:r>
              <a:rPr lang="en-US"/>
              <a:t>Click to edit Master title style</a:t>
            </a:r>
            <a:endParaRPr lang="en-US" dirty="0"/>
          </a:p>
        </p:txBody>
      </p:sp>
    </p:spTree>
    <p:extLst>
      <p:ext uri="{BB962C8B-B14F-4D97-AF65-F5344CB8AC3E}">
        <p14:creationId xmlns:p14="http://schemas.microsoft.com/office/powerpoint/2010/main" val="31198758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Left_images_with_Title_and_Description">
    <p:spTree>
      <p:nvGrpSpPr>
        <p:cNvPr id="1" name=""/>
        <p:cNvGrpSpPr/>
        <p:nvPr/>
      </p:nvGrpSpPr>
      <p:grpSpPr>
        <a:xfrm>
          <a:off x="0" y="0"/>
          <a:ext cx="0" cy="0"/>
          <a:chOff x="0" y="0"/>
          <a:chExt cx="0" cy="0"/>
        </a:xfrm>
      </p:grpSpPr>
      <p:sp>
        <p:nvSpPr>
          <p:cNvPr id="1048581" name="Left_Image"/>
          <p:cNvSpPr>
            <a:spLocks noGrp="1"/>
          </p:cNvSpPr>
          <p:nvPr>
            <p:ph type="pic" sz="quarter" idx="12"/>
          </p:nvPr>
        </p:nvSpPr>
        <p:spPr>
          <a:xfrm>
            <a:off x="-1" y="0"/>
            <a:ext cx="5052767" cy="6858000"/>
          </a:xfrm>
          <a:prstGeom prst="rect">
            <a:avLst/>
          </a:prstGeom>
        </p:spPr>
        <p:txBody>
          <a:bodyPr/>
          <a:lstStyle/>
          <a:p>
            <a:r>
              <a:rPr lang="en-US"/>
              <a:t>Click icon to add picture</a:t>
            </a:r>
          </a:p>
        </p:txBody>
      </p:sp>
      <p:sp>
        <p:nvSpPr>
          <p:cNvPr id="1048582" name="Slide_Title"/>
          <p:cNvSpPr>
            <a:spLocks noGrp="1"/>
          </p:cNvSpPr>
          <p:nvPr>
            <p:ph type="title"/>
          </p:nvPr>
        </p:nvSpPr>
        <p:spPr>
          <a:xfrm>
            <a:off x="5458119" y="1140541"/>
            <a:ext cx="6042581" cy="1700982"/>
          </a:xfrm>
          <a:prstGeom prst="rect">
            <a:avLst/>
          </a:prstGeom>
        </p:spPr>
        <p:txBody>
          <a:bodyPr anchor="ctr">
            <a:noAutofit/>
          </a:bodyPr>
          <a:lstStyle>
            <a:lvl1pPr marL="0" algn="l" defTabSz="914400" rtl="0" eaLnBrk="1" latinLnBrk="0" hangingPunct="1">
              <a:lnSpc>
                <a:spcPct val="90000"/>
              </a:lnSpc>
              <a:spcBef>
                <a:spcPct val="0"/>
              </a:spcBef>
              <a:buNone/>
              <a:defRPr lang="en-US" sz="4000" b="1" kern="1200" dirty="0">
                <a:solidFill>
                  <a:schemeClr val="tx1"/>
                </a:solidFill>
                <a:latin typeface="+mj-lt"/>
                <a:ea typeface="ＭＳ Ｐゴシック" charset="0"/>
                <a:cs typeface="Bebas Neue" charset="0"/>
              </a:defRPr>
            </a:lvl1pPr>
          </a:lstStyle>
          <a:p>
            <a:r>
              <a:rPr lang="en-US"/>
              <a:t>Click to edit Master title style</a:t>
            </a:r>
            <a:endParaRPr lang="en-US" dirty="0"/>
          </a:p>
        </p:txBody>
      </p:sp>
      <p:sp>
        <p:nvSpPr>
          <p:cNvPr id="1048583" name="Slide_Description"/>
          <p:cNvSpPr>
            <a:spLocks noGrp="1"/>
          </p:cNvSpPr>
          <p:nvPr>
            <p:ph type="body" sz="quarter" idx="32"/>
          </p:nvPr>
        </p:nvSpPr>
        <p:spPr>
          <a:xfrm>
            <a:off x="5458120" y="3280528"/>
            <a:ext cx="6042581" cy="2960016"/>
          </a:xfrm>
          <a:prstGeom prst="rect">
            <a:avLst/>
          </a:prstGeom>
        </p:spPr>
        <p:txBody>
          <a:bodyPr/>
          <a:lstStyle>
            <a:lvl1pPr marL="0" indent="0" algn="l" defTabSz="914400" rtl="0" eaLnBrk="1" latinLnBrk="0" hangingPunct="1">
              <a:lnSpc>
                <a:spcPct val="150000"/>
              </a:lnSpc>
              <a:buNone/>
              <a:defRPr lang="en-US" sz="1200" kern="1200" dirty="0" smtClean="0">
                <a:solidFill>
                  <a:schemeClr val="tx2"/>
                </a:solidFill>
                <a:latin typeface="+mn-lt"/>
                <a:ea typeface="Open Sans" pitchFamily="2" charset="0"/>
                <a:cs typeface="Open Sans" pitchFamily="2" charset="0"/>
              </a:defRPr>
            </a:lvl1pPr>
            <a:lvl2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2pPr>
            <a:lvl3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3pPr>
            <a:lvl4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4pPr>
            <a:lvl5pPr marL="0" indent="0" algn="l" defTabSz="914400" rtl="0" eaLnBrk="1" latinLnBrk="0" hangingPunct="1">
              <a:lnSpc>
                <a:spcPct val="150000"/>
              </a:lnSpc>
              <a:buNone/>
              <a:defRPr lang="en-IN" sz="1100" kern="1200" dirty="0">
                <a:solidFill>
                  <a:schemeClr val="tx2"/>
                </a:solidFill>
                <a:latin typeface="+mn-lt"/>
                <a:ea typeface="Open Sans" pitchFamily="2" charset="0"/>
                <a:cs typeface="Open Sans" pitchFamily="2" charset="0"/>
              </a:defRPr>
            </a:lvl5pPr>
          </a:lstStyle>
          <a:p>
            <a:pPr lvl="0"/>
            <a:r>
              <a:rPr lang="en-US"/>
              <a:t>Click to edit Master text styles</a:t>
            </a:r>
          </a:p>
        </p:txBody>
      </p:sp>
    </p:spTree>
    <p:extLst>
      <p:ext uri="{BB962C8B-B14F-4D97-AF65-F5344CB8AC3E}">
        <p14:creationId xmlns:p14="http://schemas.microsoft.com/office/powerpoint/2010/main" val="3212472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1006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op_Big_Image_with_Description">
    <p:spTree>
      <p:nvGrpSpPr>
        <p:cNvPr id="1" name=""/>
        <p:cNvGrpSpPr/>
        <p:nvPr/>
      </p:nvGrpSpPr>
      <p:grpSpPr>
        <a:xfrm>
          <a:off x="0" y="0"/>
          <a:ext cx="0" cy="0"/>
          <a:chOff x="0" y="0"/>
          <a:chExt cx="0" cy="0"/>
        </a:xfrm>
      </p:grpSpPr>
      <p:sp>
        <p:nvSpPr>
          <p:cNvPr id="1048586" name="Top_Image_Placeholder"/>
          <p:cNvSpPr>
            <a:spLocks noGrp="1"/>
          </p:cNvSpPr>
          <p:nvPr>
            <p:ph type="pic" sz="quarter" idx="13"/>
          </p:nvPr>
        </p:nvSpPr>
        <p:spPr>
          <a:xfrm>
            <a:off x="0" y="1"/>
            <a:ext cx="12192001" cy="4424515"/>
          </a:xfrm>
          <a:prstGeom prst="rect">
            <a:avLst/>
          </a:prstGeom>
          <a:effectLst/>
        </p:spPr>
        <p:txBody>
          <a:bodyPr>
            <a:normAutofit/>
          </a:bodyPr>
          <a:lstStyle>
            <a:lvl1pPr marL="0" indent="0">
              <a:buNone/>
              <a:defRPr sz="1200">
                <a:ln>
                  <a:noFill/>
                </a:ln>
                <a:solidFill>
                  <a:schemeClr val="tx1"/>
                </a:solidFill>
                <a:latin typeface="Lato" panose="020F0502020204030203" pitchFamily="34" charset="0"/>
                <a:cs typeface="Lato" panose="020F0502020204030203" pitchFamily="34" charset="0"/>
              </a:defRPr>
            </a:lvl1pPr>
          </a:lstStyle>
          <a:p>
            <a:r>
              <a:rPr lang="en-US"/>
              <a:t>Click icon to add picture</a:t>
            </a:r>
            <a:endParaRPr lang="en-US" dirty="0"/>
          </a:p>
        </p:txBody>
      </p:sp>
      <p:sp>
        <p:nvSpPr>
          <p:cNvPr id="1048587" name="Slide_Description"/>
          <p:cNvSpPr>
            <a:spLocks noGrp="1"/>
          </p:cNvSpPr>
          <p:nvPr>
            <p:ph type="body" sz="quarter" idx="32"/>
          </p:nvPr>
        </p:nvSpPr>
        <p:spPr>
          <a:xfrm>
            <a:off x="600376" y="4729317"/>
            <a:ext cx="10991248" cy="1740310"/>
          </a:xfrm>
          <a:prstGeom prst="rect">
            <a:avLst/>
          </a:prstGeom>
        </p:spPr>
        <p:txBody>
          <a:bodyPr/>
          <a:lstStyle>
            <a:lvl1pPr marL="0" indent="0" algn="l" defTabSz="914400" rtl="0" eaLnBrk="1" latinLnBrk="0" hangingPunct="1">
              <a:lnSpc>
                <a:spcPct val="150000"/>
              </a:lnSpc>
              <a:buNone/>
              <a:defRPr lang="en-US" sz="1200" kern="1200" dirty="0" smtClean="0">
                <a:solidFill>
                  <a:schemeClr val="tx2"/>
                </a:solidFill>
                <a:latin typeface="+mn-lt"/>
                <a:ea typeface="Open Sans" pitchFamily="2" charset="0"/>
                <a:cs typeface="Open Sans" pitchFamily="2" charset="0"/>
              </a:defRPr>
            </a:lvl1pPr>
            <a:lvl2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2pPr>
            <a:lvl3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3pPr>
            <a:lvl4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4pPr>
            <a:lvl5pPr marL="0" indent="0" algn="l" defTabSz="914400" rtl="0" eaLnBrk="1" latinLnBrk="0" hangingPunct="1">
              <a:lnSpc>
                <a:spcPct val="150000"/>
              </a:lnSpc>
              <a:buNone/>
              <a:defRPr lang="en-IN" sz="1100" kern="1200" dirty="0">
                <a:solidFill>
                  <a:schemeClr val="tx2"/>
                </a:solidFill>
                <a:latin typeface="+mn-lt"/>
                <a:ea typeface="Open Sans" pitchFamily="2" charset="0"/>
                <a:cs typeface="Open Sans" pitchFamily="2" charset="0"/>
              </a:defRPr>
            </a:lvl5pPr>
          </a:lstStyle>
          <a:p>
            <a:pPr lvl="0"/>
            <a:r>
              <a:rPr lang="en-US"/>
              <a:t>Click to edit Master text styles</a:t>
            </a:r>
          </a:p>
        </p:txBody>
      </p:sp>
      <p:sp>
        <p:nvSpPr>
          <p:cNvPr id="1048588" name="Picture Placeholder 5"/>
          <p:cNvSpPr>
            <a:spLocks noGrp="1"/>
          </p:cNvSpPr>
          <p:nvPr>
            <p:ph type="pic" sz="quarter" idx="33" hasCustomPrompt="1"/>
          </p:nvPr>
        </p:nvSpPr>
        <p:spPr>
          <a:xfrm>
            <a:off x="1514475" y="0"/>
            <a:ext cx="3352800" cy="4424363"/>
          </a:xfrm>
          <a:prstGeom prst="rect">
            <a:avLst/>
          </a:prstGeom>
          <a:solidFill>
            <a:schemeClr val="tx1"/>
          </a:solidFill>
        </p:spPr>
        <p:txBody>
          <a:bodyPr/>
          <a:lstStyle>
            <a:lvl1pPr marL="0" indent="0">
              <a:buNone/>
            </a:lvl1pPr>
          </a:lstStyle>
          <a:p>
            <a:r>
              <a:rPr lang="en-IN" dirty="0"/>
              <a:t> </a:t>
            </a:r>
          </a:p>
        </p:txBody>
      </p:sp>
      <p:sp>
        <p:nvSpPr>
          <p:cNvPr id="1048589" name="Slide_Title"/>
          <p:cNvSpPr>
            <a:spLocks noGrp="1"/>
          </p:cNvSpPr>
          <p:nvPr>
            <p:ph type="title"/>
          </p:nvPr>
        </p:nvSpPr>
        <p:spPr>
          <a:xfrm>
            <a:off x="1724026" y="678426"/>
            <a:ext cx="2895600" cy="3407799"/>
          </a:xfrm>
          <a:prstGeom prst="rect">
            <a:avLst/>
          </a:prstGeom>
        </p:spPr>
        <p:txBody>
          <a:bodyPr anchor="ctr">
            <a:normAutofit/>
          </a:bodyPr>
          <a:lstStyle>
            <a:lvl1pPr marL="0" algn="l" defTabSz="914400" rtl="0" eaLnBrk="1" latinLnBrk="0" hangingPunct="1">
              <a:lnSpc>
                <a:spcPct val="90000"/>
              </a:lnSpc>
              <a:spcBef>
                <a:spcPct val="0"/>
              </a:spcBef>
              <a:buNone/>
              <a:defRPr lang="en-US" sz="2800" b="1" kern="1200" dirty="0">
                <a:solidFill>
                  <a:schemeClr val="bg1"/>
                </a:solidFill>
                <a:latin typeface="+mj-lt"/>
                <a:ea typeface="+mn-ea"/>
                <a:cs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83835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Left_images_with_Title_Description_3_Sub_Heading">
    <p:bg>
      <p:bgRef idx="1001">
        <a:schemeClr val="bg2"/>
      </p:bgRef>
    </p:bg>
    <p:spTree>
      <p:nvGrpSpPr>
        <p:cNvPr id="1" name=""/>
        <p:cNvGrpSpPr/>
        <p:nvPr/>
      </p:nvGrpSpPr>
      <p:grpSpPr>
        <a:xfrm>
          <a:off x="0" y="0"/>
          <a:ext cx="0" cy="0"/>
          <a:chOff x="0" y="0"/>
          <a:chExt cx="0" cy="0"/>
        </a:xfrm>
      </p:grpSpPr>
      <p:sp>
        <p:nvSpPr>
          <p:cNvPr id="1048592" name="Left_Image_Placeholder"/>
          <p:cNvSpPr>
            <a:spLocks noGrp="1"/>
          </p:cNvSpPr>
          <p:nvPr>
            <p:ph type="pic" sz="quarter" idx="10"/>
          </p:nvPr>
        </p:nvSpPr>
        <p:spPr>
          <a:xfrm>
            <a:off x="0" y="0"/>
            <a:ext cx="5286375" cy="6858000"/>
          </a:xfrm>
          <a:prstGeom prst="rect">
            <a:avLst/>
          </a:prstGeom>
          <a:solidFill>
            <a:schemeClr val="bg2"/>
          </a:solidFill>
        </p:spPr>
        <p:txBody>
          <a:bodyPr anchor="ctr"/>
          <a:lstStyle>
            <a:lvl1pPr marL="0" indent="0" algn="ctr">
              <a:buNone/>
              <a:defRPr sz="1400">
                <a:latin typeface="+mj-lt"/>
              </a:defRPr>
            </a:lvl1pPr>
          </a:lstStyle>
          <a:p>
            <a:r>
              <a:rPr lang="en-US"/>
              <a:t>Click icon to add picture</a:t>
            </a:r>
            <a:endParaRPr lang="en-IN" dirty="0"/>
          </a:p>
        </p:txBody>
      </p:sp>
      <p:sp>
        <p:nvSpPr>
          <p:cNvPr id="1048595" name="Sub_Heading_1_Title"/>
          <p:cNvSpPr>
            <a:spLocks noGrp="1"/>
          </p:cNvSpPr>
          <p:nvPr>
            <p:ph type="body" sz="quarter" idx="34"/>
          </p:nvPr>
        </p:nvSpPr>
        <p:spPr>
          <a:xfrm>
            <a:off x="6278934" y="2184806"/>
            <a:ext cx="5114862" cy="235060"/>
          </a:xfrm>
          <a:prstGeom prst="rect">
            <a:avLst/>
          </a:prstGeom>
        </p:spPr>
        <p:txBody>
          <a:bodyPr/>
          <a:lstStyle>
            <a:lvl1pPr marL="0" indent="0" algn="l" defTabSz="914400" rtl="0" eaLnBrk="1" latinLnBrk="0" hangingPunct="1">
              <a:buNone/>
              <a:defRPr lang="en-US" sz="1400" b="1" kern="1200" spc="-50" dirty="0" smtClean="0">
                <a:solidFill>
                  <a:schemeClr val="tx1"/>
                </a:solidFill>
                <a:latin typeface="+mj-lt"/>
                <a:ea typeface="+mn-ea"/>
                <a:cs typeface="+mn-cs"/>
              </a:defRPr>
            </a:lvl1pPr>
            <a:lvl2pPr marL="457200" indent="0">
              <a:buNone/>
            </a:lvl2pPr>
          </a:lstStyle>
          <a:p>
            <a:pPr lvl="0"/>
            <a:r>
              <a:rPr lang="en-US"/>
              <a:t>Click to edit Master text styles</a:t>
            </a:r>
          </a:p>
        </p:txBody>
      </p:sp>
      <p:sp>
        <p:nvSpPr>
          <p:cNvPr id="1048596" name="Sub_Heading_1_Description"/>
          <p:cNvSpPr>
            <a:spLocks noGrp="1"/>
          </p:cNvSpPr>
          <p:nvPr>
            <p:ph type="body" sz="quarter" idx="35"/>
          </p:nvPr>
        </p:nvSpPr>
        <p:spPr>
          <a:xfrm>
            <a:off x="6271138" y="2505670"/>
            <a:ext cx="5128383" cy="742356"/>
          </a:xfrm>
          <a:prstGeom prst="rect">
            <a:avLst/>
          </a:prstGeom>
        </p:spPr>
        <p:txBody>
          <a:bodyPr/>
          <a:lstStyle>
            <a:lvl1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1pPr>
            <a:lvl2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2pPr>
            <a:lvl3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3pPr>
            <a:lvl4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4pPr>
            <a:lvl5pPr marL="0" indent="0" algn="l" defTabSz="914400" rtl="0" eaLnBrk="1" latinLnBrk="0" hangingPunct="1">
              <a:lnSpc>
                <a:spcPct val="150000"/>
              </a:lnSpc>
              <a:buNone/>
              <a:defRPr lang="en-IN" sz="1100" kern="1200" dirty="0">
                <a:solidFill>
                  <a:schemeClr val="tx2"/>
                </a:solidFill>
                <a:latin typeface="+mn-lt"/>
                <a:ea typeface="Open Sans" pitchFamily="2" charset="0"/>
                <a:cs typeface="Open Sans" pitchFamily="2" charset="0"/>
              </a:defRPr>
            </a:lvl5pPr>
          </a:lstStyle>
          <a:p>
            <a:pPr lvl="0"/>
            <a:r>
              <a:rPr lang="en-US"/>
              <a:t>Click to edit Master text styles</a:t>
            </a:r>
          </a:p>
        </p:txBody>
      </p:sp>
      <p:sp>
        <p:nvSpPr>
          <p:cNvPr id="1048599" name="Sub_Heading_2_Title"/>
          <p:cNvSpPr>
            <a:spLocks noGrp="1"/>
          </p:cNvSpPr>
          <p:nvPr>
            <p:ph type="body" sz="quarter" idx="36"/>
          </p:nvPr>
        </p:nvSpPr>
        <p:spPr>
          <a:xfrm>
            <a:off x="6278934" y="3720132"/>
            <a:ext cx="5114862" cy="235060"/>
          </a:xfrm>
          <a:prstGeom prst="rect">
            <a:avLst/>
          </a:prstGeom>
        </p:spPr>
        <p:txBody>
          <a:bodyPr/>
          <a:lstStyle>
            <a:lvl1pPr marL="0" indent="0" algn="l" defTabSz="914400" rtl="0" eaLnBrk="1" latinLnBrk="0" hangingPunct="1">
              <a:buNone/>
              <a:defRPr lang="en-US" sz="1400" b="1" kern="1200" spc="-50" dirty="0" smtClean="0">
                <a:solidFill>
                  <a:schemeClr val="tx1"/>
                </a:solidFill>
                <a:latin typeface="+mj-lt"/>
                <a:ea typeface="+mn-ea"/>
                <a:cs typeface="+mn-cs"/>
              </a:defRPr>
            </a:lvl1pPr>
            <a:lvl2pPr marL="457200" indent="0">
              <a:buNone/>
            </a:lvl2pPr>
          </a:lstStyle>
          <a:p>
            <a:pPr lvl="0"/>
            <a:r>
              <a:rPr lang="en-US"/>
              <a:t>Click to edit Master text styles</a:t>
            </a:r>
          </a:p>
        </p:txBody>
      </p:sp>
      <p:sp>
        <p:nvSpPr>
          <p:cNvPr id="1048600" name="Sub_Heading_2_Description"/>
          <p:cNvSpPr>
            <a:spLocks noGrp="1"/>
          </p:cNvSpPr>
          <p:nvPr>
            <p:ph type="body" sz="quarter" idx="37"/>
          </p:nvPr>
        </p:nvSpPr>
        <p:spPr>
          <a:xfrm>
            <a:off x="6271138" y="4040996"/>
            <a:ext cx="5128383" cy="742356"/>
          </a:xfrm>
          <a:prstGeom prst="rect">
            <a:avLst/>
          </a:prstGeom>
        </p:spPr>
        <p:txBody>
          <a:bodyPr/>
          <a:lstStyle>
            <a:lvl1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1pPr>
            <a:lvl2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2pPr>
            <a:lvl3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3pPr>
            <a:lvl4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4pPr>
            <a:lvl5pPr marL="0" indent="0" algn="l" defTabSz="914400" rtl="0" eaLnBrk="1" latinLnBrk="0" hangingPunct="1">
              <a:lnSpc>
                <a:spcPct val="150000"/>
              </a:lnSpc>
              <a:buNone/>
              <a:defRPr lang="en-IN" sz="1100" kern="1200" dirty="0">
                <a:solidFill>
                  <a:schemeClr val="tx2"/>
                </a:solidFill>
                <a:latin typeface="+mn-lt"/>
                <a:ea typeface="Open Sans" pitchFamily="2" charset="0"/>
                <a:cs typeface="Open Sans" pitchFamily="2" charset="0"/>
              </a:defRPr>
            </a:lvl5pPr>
          </a:lstStyle>
          <a:p>
            <a:pPr lvl="0"/>
            <a:r>
              <a:rPr lang="en-US"/>
              <a:t>Click to edit Master text styles</a:t>
            </a:r>
          </a:p>
        </p:txBody>
      </p:sp>
      <p:sp>
        <p:nvSpPr>
          <p:cNvPr id="1048603" name="Sub_Heading_3_Title"/>
          <p:cNvSpPr>
            <a:spLocks noGrp="1"/>
          </p:cNvSpPr>
          <p:nvPr>
            <p:ph type="body" sz="quarter" idx="38"/>
          </p:nvPr>
        </p:nvSpPr>
        <p:spPr>
          <a:xfrm>
            <a:off x="6248220" y="5137901"/>
            <a:ext cx="5114862" cy="235060"/>
          </a:xfrm>
          <a:prstGeom prst="rect">
            <a:avLst/>
          </a:prstGeom>
        </p:spPr>
        <p:txBody>
          <a:bodyPr/>
          <a:lstStyle>
            <a:lvl1pPr marL="0" indent="0" algn="l" defTabSz="914400" rtl="0" eaLnBrk="1" latinLnBrk="0" hangingPunct="1">
              <a:buNone/>
              <a:defRPr lang="en-US" sz="1400" b="1" kern="1200" spc="-50" dirty="0" smtClean="0">
                <a:solidFill>
                  <a:schemeClr val="tx1"/>
                </a:solidFill>
                <a:latin typeface="+mj-lt"/>
                <a:ea typeface="+mn-ea"/>
                <a:cs typeface="+mn-cs"/>
              </a:defRPr>
            </a:lvl1pPr>
            <a:lvl2pPr marL="457200" indent="0">
              <a:buNone/>
            </a:lvl2pPr>
          </a:lstStyle>
          <a:p>
            <a:pPr lvl="0"/>
            <a:r>
              <a:rPr lang="en-US"/>
              <a:t>Click to edit Master text styles</a:t>
            </a:r>
          </a:p>
        </p:txBody>
      </p:sp>
      <p:sp>
        <p:nvSpPr>
          <p:cNvPr id="1048604" name="Sub_Heading_3_Description"/>
          <p:cNvSpPr>
            <a:spLocks noGrp="1"/>
          </p:cNvSpPr>
          <p:nvPr>
            <p:ph type="body" sz="quarter" idx="39"/>
          </p:nvPr>
        </p:nvSpPr>
        <p:spPr>
          <a:xfrm>
            <a:off x="6240424" y="5458764"/>
            <a:ext cx="5128383" cy="742357"/>
          </a:xfrm>
          <a:prstGeom prst="rect">
            <a:avLst/>
          </a:prstGeom>
        </p:spPr>
        <p:txBody>
          <a:bodyPr/>
          <a:lstStyle>
            <a:lvl1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1pPr>
            <a:lvl2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2pPr>
            <a:lvl3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3pPr>
            <a:lvl4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4pPr>
            <a:lvl5pPr marL="0" indent="0" algn="l" defTabSz="914400" rtl="0" eaLnBrk="1" latinLnBrk="0" hangingPunct="1">
              <a:lnSpc>
                <a:spcPct val="150000"/>
              </a:lnSpc>
              <a:buNone/>
              <a:defRPr lang="en-IN" sz="1100" kern="1200" dirty="0">
                <a:solidFill>
                  <a:schemeClr val="tx2"/>
                </a:solidFill>
                <a:latin typeface="+mn-lt"/>
                <a:ea typeface="Open Sans" pitchFamily="2" charset="0"/>
                <a:cs typeface="Open Sans" pitchFamily="2" charset="0"/>
              </a:defRPr>
            </a:lvl5pPr>
          </a:lstStyle>
          <a:p>
            <a:pPr lvl="0"/>
            <a:r>
              <a:rPr lang="en-US"/>
              <a:t>Click to edit Master text styles</a:t>
            </a:r>
          </a:p>
        </p:txBody>
      </p:sp>
      <p:sp>
        <p:nvSpPr>
          <p:cNvPr id="1048605" name="Slide_Title"/>
          <p:cNvSpPr>
            <a:spLocks noGrp="1"/>
          </p:cNvSpPr>
          <p:nvPr>
            <p:ph type="title"/>
          </p:nvPr>
        </p:nvSpPr>
        <p:spPr>
          <a:xfrm>
            <a:off x="5741719" y="1140541"/>
            <a:ext cx="5652077" cy="602622"/>
          </a:xfrm>
          <a:prstGeom prst="rect">
            <a:avLst/>
          </a:prstGeom>
        </p:spPr>
        <p:txBody>
          <a:bodyPr anchor="ctr">
            <a:noAutofit/>
          </a:bodyPr>
          <a:lstStyle>
            <a:lvl1pPr marL="0" algn="l" defTabSz="914400" rtl="0" eaLnBrk="1" latinLnBrk="0" hangingPunct="1">
              <a:lnSpc>
                <a:spcPct val="90000"/>
              </a:lnSpc>
              <a:spcBef>
                <a:spcPct val="0"/>
              </a:spcBef>
              <a:buNone/>
              <a:defRPr lang="en-US" sz="4000" b="1" kern="1200" dirty="0">
                <a:solidFill>
                  <a:schemeClr val="tx1"/>
                </a:solidFill>
                <a:latin typeface="+mj-lt"/>
                <a:ea typeface="ＭＳ Ｐゴシック" charset="0"/>
                <a:cs typeface="Bebas Neue" charset="0"/>
              </a:defRPr>
            </a:lvl1pPr>
          </a:lstStyle>
          <a:p>
            <a:r>
              <a:rPr lang="en-US"/>
              <a:t>Click to edit Master title style</a:t>
            </a:r>
            <a:endParaRPr lang="en-US" dirty="0"/>
          </a:p>
        </p:txBody>
      </p:sp>
    </p:spTree>
    <p:extLst>
      <p:ext uri="{BB962C8B-B14F-4D97-AF65-F5344CB8AC3E}">
        <p14:creationId xmlns:p14="http://schemas.microsoft.com/office/powerpoint/2010/main" val="96228341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Right_images_with_Title_and_Description">
    <p:bg>
      <p:bgPr>
        <a:solidFill>
          <a:schemeClr val="bg2"/>
        </a:solidFill>
        <a:effectLst/>
      </p:bgPr>
    </p:bg>
    <p:spTree>
      <p:nvGrpSpPr>
        <p:cNvPr id="1" name=""/>
        <p:cNvGrpSpPr/>
        <p:nvPr/>
      </p:nvGrpSpPr>
      <p:grpSpPr>
        <a:xfrm>
          <a:off x="0" y="0"/>
          <a:ext cx="0" cy="0"/>
          <a:chOff x="0" y="0"/>
          <a:chExt cx="0" cy="0"/>
        </a:xfrm>
      </p:grpSpPr>
      <p:sp>
        <p:nvSpPr>
          <p:cNvPr id="1048613" name="Slide_Title"/>
          <p:cNvSpPr>
            <a:spLocks noGrp="1"/>
          </p:cNvSpPr>
          <p:nvPr>
            <p:ph type="title"/>
          </p:nvPr>
        </p:nvSpPr>
        <p:spPr>
          <a:xfrm>
            <a:off x="593889" y="1215955"/>
            <a:ext cx="6042581" cy="1700982"/>
          </a:xfrm>
          <a:prstGeom prst="rect">
            <a:avLst/>
          </a:prstGeom>
        </p:spPr>
        <p:txBody>
          <a:bodyPr anchor="ctr">
            <a:noAutofit/>
          </a:bodyPr>
          <a:lstStyle>
            <a:lvl1pPr marL="0" algn="l" defTabSz="914400" rtl="0" eaLnBrk="1" latinLnBrk="0" hangingPunct="1">
              <a:lnSpc>
                <a:spcPct val="90000"/>
              </a:lnSpc>
              <a:spcBef>
                <a:spcPct val="0"/>
              </a:spcBef>
              <a:buNone/>
              <a:defRPr lang="en-US" sz="4000" b="1" kern="1200" dirty="0">
                <a:solidFill>
                  <a:schemeClr val="tx1"/>
                </a:solidFill>
                <a:latin typeface="+mj-lt"/>
                <a:ea typeface="ＭＳ Ｐゴシック" charset="0"/>
                <a:cs typeface="Bebas Neue" charset="0"/>
              </a:defRPr>
            </a:lvl1pPr>
          </a:lstStyle>
          <a:p>
            <a:r>
              <a:rPr lang="en-US"/>
              <a:t>Click to edit Master title style</a:t>
            </a:r>
            <a:endParaRPr lang="en-US" dirty="0"/>
          </a:p>
        </p:txBody>
      </p:sp>
      <p:sp>
        <p:nvSpPr>
          <p:cNvPr id="1048614" name="Slide_Description"/>
          <p:cNvSpPr>
            <a:spLocks noGrp="1"/>
          </p:cNvSpPr>
          <p:nvPr>
            <p:ph type="body" sz="quarter" idx="32"/>
          </p:nvPr>
        </p:nvSpPr>
        <p:spPr>
          <a:xfrm>
            <a:off x="593890" y="3337088"/>
            <a:ext cx="6042581" cy="2960016"/>
          </a:xfrm>
          <a:prstGeom prst="rect">
            <a:avLst/>
          </a:prstGeom>
        </p:spPr>
        <p:txBody>
          <a:bodyPr/>
          <a:lstStyle>
            <a:lvl1pPr marL="0" indent="0" algn="l" defTabSz="914400" rtl="0" eaLnBrk="1" latinLnBrk="0" hangingPunct="1">
              <a:lnSpc>
                <a:spcPct val="150000"/>
              </a:lnSpc>
              <a:buNone/>
              <a:defRPr lang="en-US" sz="1200" kern="1200" dirty="0" smtClean="0">
                <a:solidFill>
                  <a:schemeClr val="tx2"/>
                </a:solidFill>
                <a:latin typeface="+mn-lt"/>
                <a:ea typeface="Open Sans" pitchFamily="2" charset="0"/>
                <a:cs typeface="Open Sans" pitchFamily="2" charset="0"/>
              </a:defRPr>
            </a:lvl1pPr>
            <a:lvl2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2pPr>
            <a:lvl3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3pPr>
            <a:lvl4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4pPr>
            <a:lvl5pPr marL="0" indent="0" algn="l" defTabSz="914400" rtl="0" eaLnBrk="1" latinLnBrk="0" hangingPunct="1">
              <a:lnSpc>
                <a:spcPct val="150000"/>
              </a:lnSpc>
              <a:buNone/>
              <a:defRPr lang="en-IN" sz="1100" kern="1200" dirty="0">
                <a:solidFill>
                  <a:schemeClr val="tx2"/>
                </a:solidFill>
                <a:latin typeface="+mn-lt"/>
                <a:ea typeface="Open Sans" pitchFamily="2" charset="0"/>
                <a:cs typeface="Open Sans" pitchFamily="2" charset="0"/>
              </a:defRPr>
            </a:lvl5pPr>
          </a:lstStyle>
          <a:p>
            <a:pPr lvl="0"/>
            <a:r>
              <a:rPr lang="en-US"/>
              <a:t>Click to edit Master text styles</a:t>
            </a:r>
          </a:p>
        </p:txBody>
      </p:sp>
      <p:sp>
        <p:nvSpPr>
          <p:cNvPr id="1048615" name="Right_Image"/>
          <p:cNvSpPr>
            <a:spLocks noGrp="1"/>
          </p:cNvSpPr>
          <p:nvPr>
            <p:ph type="pic" sz="quarter" idx="12"/>
          </p:nvPr>
        </p:nvSpPr>
        <p:spPr>
          <a:xfrm>
            <a:off x="7139233" y="0"/>
            <a:ext cx="5052767"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1844868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op_images_with_Title_and_Description">
    <p:spTree>
      <p:nvGrpSpPr>
        <p:cNvPr id="1" name=""/>
        <p:cNvGrpSpPr/>
        <p:nvPr/>
      </p:nvGrpSpPr>
      <p:grpSpPr>
        <a:xfrm>
          <a:off x="0" y="0"/>
          <a:ext cx="0" cy="0"/>
          <a:chOff x="0" y="0"/>
          <a:chExt cx="0" cy="0"/>
        </a:xfrm>
      </p:grpSpPr>
      <p:sp>
        <p:nvSpPr>
          <p:cNvPr id="1048618" name="Top_Image"/>
          <p:cNvSpPr>
            <a:spLocks noGrp="1"/>
          </p:cNvSpPr>
          <p:nvPr>
            <p:ph type="pic" sz="quarter" idx="13"/>
          </p:nvPr>
        </p:nvSpPr>
        <p:spPr>
          <a:xfrm>
            <a:off x="1" y="2"/>
            <a:ext cx="12192000" cy="2573516"/>
          </a:xfrm>
          <a:prstGeom prst="rect">
            <a:avLst/>
          </a:prstGeom>
          <a:effectLst/>
        </p:spPr>
        <p:txBody>
          <a:bodyPr>
            <a:normAutofit/>
          </a:bodyPr>
          <a:lstStyle>
            <a:lvl1pPr marL="0" indent="0">
              <a:buNone/>
              <a:defRPr sz="1200">
                <a:ln>
                  <a:noFill/>
                </a:ln>
                <a:solidFill>
                  <a:schemeClr val="tx1"/>
                </a:solidFill>
                <a:latin typeface="Lato" panose="020F0502020204030203" pitchFamily="34" charset="0"/>
                <a:cs typeface="Lato" panose="020F0502020204030203" pitchFamily="34" charset="0"/>
              </a:defRPr>
            </a:lvl1pPr>
          </a:lstStyle>
          <a:p>
            <a:r>
              <a:rPr lang="en-US"/>
              <a:t>Click icon to add picture</a:t>
            </a:r>
            <a:endParaRPr lang="en-US" dirty="0"/>
          </a:p>
        </p:txBody>
      </p:sp>
      <p:sp>
        <p:nvSpPr>
          <p:cNvPr id="1048619" name="Slide_Title"/>
          <p:cNvSpPr>
            <a:spLocks noGrp="1"/>
          </p:cNvSpPr>
          <p:nvPr>
            <p:ph type="title"/>
          </p:nvPr>
        </p:nvSpPr>
        <p:spPr>
          <a:xfrm>
            <a:off x="593889" y="3340943"/>
            <a:ext cx="4581428" cy="1700982"/>
          </a:xfrm>
          <a:prstGeom prst="rect">
            <a:avLst/>
          </a:prstGeom>
        </p:spPr>
        <p:txBody>
          <a:bodyPr anchor="ctr">
            <a:noAutofit/>
          </a:bodyPr>
          <a:lstStyle>
            <a:lvl1pPr marL="0" algn="l" defTabSz="914400" rtl="0" eaLnBrk="1" latinLnBrk="0" hangingPunct="1">
              <a:lnSpc>
                <a:spcPct val="90000"/>
              </a:lnSpc>
              <a:spcBef>
                <a:spcPct val="0"/>
              </a:spcBef>
              <a:buNone/>
              <a:defRPr lang="en-US" sz="4000" b="1" kern="1200" dirty="0">
                <a:solidFill>
                  <a:schemeClr val="tx1"/>
                </a:solidFill>
                <a:latin typeface="+mj-lt"/>
                <a:ea typeface="ＭＳ Ｐゴシック" charset="0"/>
                <a:cs typeface="Bebas Neue" charset="0"/>
              </a:defRPr>
            </a:lvl1pPr>
          </a:lstStyle>
          <a:p>
            <a:r>
              <a:rPr lang="en-US"/>
              <a:t>Click to edit Master title style</a:t>
            </a:r>
            <a:endParaRPr lang="en-US" dirty="0"/>
          </a:p>
        </p:txBody>
      </p:sp>
      <p:sp>
        <p:nvSpPr>
          <p:cNvPr id="1048620" name="Slide_Description"/>
          <p:cNvSpPr>
            <a:spLocks noGrp="1"/>
          </p:cNvSpPr>
          <p:nvPr>
            <p:ph type="body" sz="quarter" idx="32"/>
          </p:nvPr>
        </p:nvSpPr>
        <p:spPr>
          <a:xfrm>
            <a:off x="6096000" y="2937271"/>
            <a:ext cx="5502111" cy="3454101"/>
          </a:xfrm>
          <a:prstGeom prst="rect">
            <a:avLst/>
          </a:prstGeom>
        </p:spPr>
        <p:txBody>
          <a:bodyPr/>
          <a:lstStyle>
            <a:lvl1pPr marL="0" indent="0" algn="l" defTabSz="914400" rtl="0" eaLnBrk="1" latinLnBrk="0" hangingPunct="1">
              <a:lnSpc>
                <a:spcPct val="150000"/>
              </a:lnSpc>
              <a:buNone/>
              <a:defRPr lang="en-US" sz="1200" kern="1200" dirty="0" smtClean="0">
                <a:solidFill>
                  <a:schemeClr val="tx2"/>
                </a:solidFill>
                <a:latin typeface="+mn-lt"/>
                <a:ea typeface="Open Sans" pitchFamily="2" charset="0"/>
                <a:cs typeface="Open Sans" pitchFamily="2" charset="0"/>
              </a:defRPr>
            </a:lvl1pPr>
            <a:lvl2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2pPr>
            <a:lvl3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3pPr>
            <a:lvl4pPr marL="0" indent="0" algn="l" defTabSz="914400" rtl="0" eaLnBrk="1" latinLnBrk="0" hangingPunct="1">
              <a:lnSpc>
                <a:spcPct val="150000"/>
              </a:lnSpc>
              <a:buNone/>
              <a:defRPr lang="en-US" sz="1100" kern="1200" dirty="0" smtClean="0">
                <a:solidFill>
                  <a:schemeClr val="tx2"/>
                </a:solidFill>
                <a:latin typeface="+mn-lt"/>
                <a:ea typeface="Open Sans" pitchFamily="2" charset="0"/>
                <a:cs typeface="Open Sans" pitchFamily="2" charset="0"/>
              </a:defRPr>
            </a:lvl4pPr>
            <a:lvl5pPr marL="0" indent="0" algn="l" defTabSz="914400" rtl="0" eaLnBrk="1" latinLnBrk="0" hangingPunct="1">
              <a:lnSpc>
                <a:spcPct val="150000"/>
              </a:lnSpc>
              <a:buNone/>
              <a:defRPr lang="en-IN" sz="1100" kern="1200" dirty="0">
                <a:solidFill>
                  <a:schemeClr val="tx2"/>
                </a:solidFill>
                <a:latin typeface="+mn-lt"/>
                <a:ea typeface="Open Sans" pitchFamily="2" charset="0"/>
                <a:cs typeface="Open Sans" pitchFamily="2" charset="0"/>
              </a:defRPr>
            </a:lvl5pPr>
          </a:lstStyle>
          <a:p>
            <a:pPr lvl="0"/>
            <a:r>
              <a:rPr lang="en-US"/>
              <a:t>Click to edit Master text styles</a:t>
            </a:r>
          </a:p>
        </p:txBody>
      </p:sp>
    </p:spTree>
    <p:extLst>
      <p:ext uri="{BB962C8B-B14F-4D97-AF65-F5344CB8AC3E}">
        <p14:creationId xmlns:p14="http://schemas.microsoft.com/office/powerpoint/2010/main" val="35241926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losing_Slide">
    <p:spTree>
      <p:nvGrpSpPr>
        <p:cNvPr id="1" name=""/>
        <p:cNvGrpSpPr/>
        <p:nvPr/>
      </p:nvGrpSpPr>
      <p:grpSpPr>
        <a:xfrm>
          <a:off x="0" y="0"/>
          <a:ext cx="0" cy="0"/>
          <a:chOff x="0" y="0"/>
          <a:chExt cx="0" cy="0"/>
        </a:xfrm>
      </p:grpSpPr>
      <p:sp>
        <p:nvSpPr>
          <p:cNvPr id="1048633" name="Bg_image"/>
          <p:cNvSpPr>
            <a:spLocks noGrp="1" noRot="1" noMove="1" noResize="1" noEditPoints="1" noAdjustHandles="1" noChangeArrowheads="1" noChangeShapeType="1"/>
          </p:cNvSpPr>
          <p:nvPr>
            <p:ph type="pic" sz="quarter" idx="10" hasCustomPrompt="1"/>
          </p:nvPr>
        </p:nvSpPr>
        <p:spPr>
          <a:xfrm>
            <a:off x="0" y="0"/>
            <a:ext cx="12192000" cy="6858000"/>
          </a:xfrm>
          <a:prstGeom prst="rect">
            <a:avLst/>
          </a:prstGeom>
        </p:spPr>
        <p:txBody>
          <a:bodyPr anchor="ctr"/>
          <a:lstStyle>
            <a:lvl1pPr marL="0" indent="0" algn="ctr">
              <a:buNone/>
              <a:defRPr sz="1600">
                <a:latin typeface="+mj-lt"/>
              </a:defRPr>
            </a:lvl1pPr>
          </a:lstStyle>
          <a:p>
            <a:r>
              <a:rPr lang="en-IN" dirty="0"/>
              <a:t> </a:t>
            </a:r>
          </a:p>
        </p:txBody>
      </p:sp>
      <p:sp>
        <p:nvSpPr>
          <p:cNvPr id="1048634" name="Picture Placeholder 2"/>
          <p:cNvSpPr>
            <a:spLocks noGrp="1" noRot="1" noMove="1" noResize="1" noEditPoints="1" noAdjustHandles="1" noChangeArrowheads="1" noChangeShapeType="1"/>
          </p:cNvSpPr>
          <p:nvPr>
            <p:ph type="pic" sz="quarter" idx="11" hasCustomPrompt="1"/>
          </p:nvPr>
        </p:nvSpPr>
        <p:spPr>
          <a:xfrm>
            <a:off x="0" y="0"/>
            <a:ext cx="12192000" cy="6858000"/>
          </a:xfrm>
          <a:prstGeom prst="rect">
            <a:avLst/>
          </a:prstGeom>
          <a:gradFill flip="none" rotWithShape="1">
            <a:gsLst>
              <a:gs pos="0">
                <a:schemeClr val="tx1">
                  <a:alpha val="54000"/>
                </a:schemeClr>
              </a:gs>
              <a:gs pos="100000">
                <a:schemeClr val="tx1">
                  <a:alpha val="80000"/>
                </a:schemeClr>
              </a:gs>
            </a:gsLst>
            <a:lin ang="8100000" scaled="1"/>
          </a:gradFill>
        </p:spPr>
        <p:txBody>
          <a:bodyPr anchor="ctr"/>
          <a:lstStyle>
            <a:lvl1pPr marL="0" indent="0" algn="ctr">
              <a:buNone/>
              <a:defRPr sz="1600">
                <a:latin typeface="+mj-lt"/>
              </a:defRPr>
            </a:lvl1pPr>
          </a:lstStyle>
          <a:p>
            <a:r>
              <a:rPr lang="en-IN" dirty="0"/>
              <a:t> </a:t>
            </a:r>
          </a:p>
        </p:txBody>
      </p:sp>
      <p:sp>
        <p:nvSpPr>
          <p:cNvPr id="1048635" name="Closing_Title"/>
          <p:cNvSpPr>
            <a:spLocks noGrp="1"/>
          </p:cNvSpPr>
          <p:nvPr>
            <p:ph type="title"/>
          </p:nvPr>
        </p:nvSpPr>
        <p:spPr>
          <a:xfrm>
            <a:off x="3379519" y="3127689"/>
            <a:ext cx="5652077" cy="602622"/>
          </a:xfrm>
          <a:prstGeom prst="rect">
            <a:avLst/>
          </a:prstGeom>
        </p:spPr>
        <p:txBody>
          <a:bodyPr anchor="ctr">
            <a:noAutofit/>
          </a:bodyPr>
          <a:lstStyle>
            <a:lvl1pPr marL="0" algn="ctr" defTabSz="914400" rtl="0" eaLnBrk="1" latinLnBrk="0" hangingPunct="1">
              <a:lnSpc>
                <a:spcPct val="90000"/>
              </a:lnSpc>
              <a:spcBef>
                <a:spcPct val="0"/>
              </a:spcBef>
              <a:buNone/>
              <a:defRPr lang="en-US" sz="4800" b="1" kern="1200" dirty="0">
                <a:solidFill>
                  <a:schemeClr val="bg1"/>
                </a:solidFill>
                <a:latin typeface="+mj-lt"/>
                <a:ea typeface="ＭＳ Ｐゴシック" charset="0"/>
                <a:cs typeface="Bebas Neue" charset="0"/>
              </a:defRPr>
            </a:lvl1pPr>
          </a:lstStyle>
          <a:p>
            <a:r>
              <a:rPr lang="en-US"/>
              <a:t>Click to edit Master title style</a:t>
            </a:r>
            <a:endParaRPr lang="en-US" dirty="0"/>
          </a:p>
        </p:txBody>
      </p:sp>
    </p:spTree>
    <p:extLst>
      <p:ext uri="{BB962C8B-B14F-4D97-AF65-F5344CB8AC3E}">
        <p14:creationId xmlns:p14="http://schemas.microsoft.com/office/powerpoint/2010/main" val="834834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0073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0425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11023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1334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1921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1241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5027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7/22/2025</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974087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3.xml"/><Relationship Id="rId5" Type="http://schemas.openxmlformats.org/officeDocument/2006/relationships/image" Target="../media/image16.jpe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3.xml"/><Relationship Id="rId5" Type="http://schemas.openxmlformats.org/officeDocument/2006/relationships/image" Target="../media/image20.jpe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3.xml"/><Relationship Id="rId5" Type="http://schemas.openxmlformats.org/officeDocument/2006/relationships/image" Target="../media/image24.pn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hyperlink" Target="https://www.redlinemediagroup.com/trending/thank-you/" TargetMode="External"/><Relationship Id="rId2" Type="http://schemas.openxmlformats.org/officeDocument/2006/relationships/image" Target="../media/image29.jp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Picture Placeholder 5"/>
          <p:cNvPicPr>
            <a:picLocks noGrp="1"/>
          </p:cNvPicPr>
          <p:nvPr>
            <p:ph type="pic" sz="quarter" idx="10"/>
          </p:nvPr>
        </p:nvPicPr>
        <p:blipFill>
          <a:blip r:embed="rId2"/>
          <a:srcRect t="781" b="781"/>
          <a:stretch>
            <a:fillRect/>
          </a:stretch>
        </p:blipFill>
        <p:spPr/>
      </p:pic>
      <p:sp>
        <p:nvSpPr>
          <p:cNvPr id="1048579" name="Title 3"/>
          <p:cNvSpPr>
            <a:spLocks noGrp="1"/>
          </p:cNvSpPr>
          <p:nvPr>
            <p:ph type="title"/>
          </p:nvPr>
        </p:nvSpPr>
        <p:spPr>
          <a:xfrm>
            <a:off x="2354777" y="3218762"/>
            <a:ext cx="7482445" cy="1939611"/>
          </a:xfrm>
        </p:spPr>
        <p:txBody>
          <a:bodyPr/>
          <a:lstStyle/>
          <a:p>
            <a:r>
              <a:rPr lang="en-IN" dirty="0"/>
              <a:t>Bank Credit And Debit Analysis</a:t>
            </a:r>
          </a:p>
        </p:txBody>
      </p:sp>
      <p:sp>
        <p:nvSpPr>
          <p:cNvPr id="1048580" name="TextBox 1"/>
          <p:cNvSpPr txBox="1"/>
          <p:nvPr/>
        </p:nvSpPr>
        <p:spPr>
          <a:xfrm>
            <a:off x="9615055" y="5338618"/>
            <a:ext cx="1625600" cy="369332"/>
          </a:xfrm>
          <a:prstGeom prst="rect">
            <a:avLst/>
          </a:prstGeom>
          <a:noFill/>
        </p:spPr>
        <p:txBody>
          <a:bodyPr wrap="square" rtlCol="0">
            <a:spAutoFit/>
          </a:bodyPr>
          <a:lstStyle/>
          <a:p>
            <a:r>
              <a:rPr lang="en-US" dirty="0">
                <a:solidFill>
                  <a:schemeClr val="bg1"/>
                </a:solidFill>
                <a:latin typeface="Microsoft JhengHei UI" panose="020B0604030504040204" pitchFamily="34" charset="-120"/>
                <a:ea typeface="Microsoft JhengHei UI" panose="020B0604030504040204" pitchFamily="34" charset="-120"/>
              </a:rPr>
              <a:t>By : Group 5</a:t>
            </a:r>
            <a:endParaRPr lang="en-IN" dirty="0">
              <a:solidFill>
                <a:schemeClr val="bg1"/>
              </a:solidFill>
              <a:latin typeface="Microsoft JhengHei UI" panose="020B0604030504040204" pitchFamily="34" charset="-120"/>
              <a:ea typeface="Microsoft JhengHei UI" panose="020B0604030504040204"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41E80BF0-10F8-EFBA-AB2C-102438684C73}"/>
              </a:ext>
            </a:extLst>
          </p:cNvPr>
          <p:cNvSpPr txBox="1">
            <a:spLocks/>
          </p:cNvSpPr>
          <p:nvPr/>
        </p:nvSpPr>
        <p:spPr>
          <a:xfrm>
            <a:off x="1585913" y="3491653"/>
            <a:ext cx="10012198" cy="2695575"/>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lang="en-US" sz="1200" kern="1200" dirty="0" smtClean="0">
                <a:solidFill>
                  <a:schemeClr val="tx2"/>
                </a:solidFill>
                <a:latin typeface="+mn-lt"/>
                <a:ea typeface="Open Sans" pitchFamily="2" charset="0"/>
                <a:cs typeface="Open Sans" pitchFamily="2" charset="0"/>
              </a:defRPr>
            </a:lvl1pPr>
            <a:lvl2pPr marL="0" indent="0" algn="l" defTabSz="914400" rtl="0" eaLnBrk="1" latinLnBrk="0" hangingPunct="1">
              <a:lnSpc>
                <a:spcPct val="150000"/>
              </a:lnSpc>
              <a:spcBef>
                <a:spcPts val="500"/>
              </a:spcBef>
              <a:buFont typeface="Arial" panose="020B0604020202020204" pitchFamily="34" charset="0"/>
              <a:buNone/>
              <a:defRPr lang="en-US" sz="1100" kern="1200" dirty="0" smtClean="0">
                <a:solidFill>
                  <a:schemeClr val="tx2"/>
                </a:solidFill>
                <a:latin typeface="+mn-lt"/>
                <a:ea typeface="Open Sans" pitchFamily="2" charset="0"/>
                <a:cs typeface="Open Sans" pitchFamily="2" charset="0"/>
              </a:defRPr>
            </a:lvl2pPr>
            <a:lvl3pPr marL="0" indent="0" algn="l" defTabSz="914400" rtl="0" eaLnBrk="1" latinLnBrk="0" hangingPunct="1">
              <a:lnSpc>
                <a:spcPct val="150000"/>
              </a:lnSpc>
              <a:spcBef>
                <a:spcPts val="500"/>
              </a:spcBef>
              <a:buFont typeface="Arial" panose="020B0604020202020204" pitchFamily="34" charset="0"/>
              <a:buNone/>
              <a:defRPr lang="en-US" sz="1100" kern="1200" dirty="0" smtClean="0">
                <a:solidFill>
                  <a:schemeClr val="tx2"/>
                </a:solidFill>
                <a:latin typeface="+mn-lt"/>
                <a:ea typeface="Open Sans" pitchFamily="2" charset="0"/>
                <a:cs typeface="Open Sans" pitchFamily="2" charset="0"/>
              </a:defRPr>
            </a:lvl3pPr>
            <a:lvl4pPr marL="0" indent="0" algn="l" defTabSz="914400" rtl="0" eaLnBrk="1" latinLnBrk="0" hangingPunct="1">
              <a:lnSpc>
                <a:spcPct val="150000"/>
              </a:lnSpc>
              <a:spcBef>
                <a:spcPts val="500"/>
              </a:spcBef>
              <a:buFont typeface="Arial" panose="020B0604020202020204" pitchFamily="34" charset="0"/>
              <a:buNone/>
              <a:defRPr lang="en-US" sz="1100" kern="1200" dirty="0" smtClean="0">
                <a:solidFill>
                  <a:schemeClr val="tx2"/>
                </a:solidFill>
                <a:latin typeface="+mn-lt"/>
                <a:ea typeface="Open Sans" pitchFamily="2" charset="0"/>
                <a:cs typeface="Open Sans" pitchFamily="2" charset="0"/>
              </a:defRPr>
            </a:lvl4pPr>
            <a:lvl5pPr marL="0" indent="0" algn="l" defTabSz="914400" rtl="0" eaLnBrk="1" latinLnBrk="0" hangingPunct="1">
              <a:lnSpc>
                <a:spcPct val="150000"/>
              </a:lnSpc>
              <a:spcBef>
                <a:spcPts val="500"/>
              </a:spcBef>
              <a:buFont typeface="Arial" panose="020B0604020202020204" pitchFamily="34" charset="0"/>
              <a:buNone/>
              <a:defRPr lang="en-IN" sz="1100" kern="1200" dirty="0">
                <a:solidFill>
                  <a:schemeClr val="tx2"/>
                </a:solidFill>
                <a:latin typeface="+mn-lt"/>
                <a:ea typeface="Open Sans" pitchFamily="2" charset="0"/>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buFont typeface="Wingdings" panose="05000000000000000000" pitchFamily="2" charset="2"/>
              <a:buChar char="q"/>
            </a:pPr>
            <a:r>
              <a:rPr lang="en-GB" sz="1800" b="1" dirty="0"/>
              <a:t>Growth (Line Chart with Markers)</a:t>
            </a:r>
            <a:endParaRPr lang="en-US" sz="1800" b="1" dirty="0"/>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Displays growth trends over time (likely monthly).</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The X-axis represents time and the Y-axis transaction volume or value</a:t>
            </a:r>
            <a:endParaRPr lang="en-US" b="1" dirty="0"/>
          </a:p>
        </p:txBody>
      </p:sp>
      <p:graphicFrame>
        <p:nvGraphicFramePr>
          <p:cNvPr id="6" name="Chart 5">
            <a:extLst>
              <a:ext uri="{FF2B5EF4-FFF2-40B4-BE49-F238E27FC236}">
                <a16:creationId xmlns:a16="http://schemas.microsoft.com/office/drawing/2014/main" id="{9A71F2DD-8A88-A8C1-02DD-41913E0D2651}"/>
              </a:ext>
            </a:extLst>
          </p:cNvPr>
          <p:cNvGraphicFramePr>
            <a:graphicFrameLocks/>
          </p:cNvGraphicFramePr>
          <p:nvPr>
            <p:extLst>
              <p:ext uri="{D42A27DB-BD31-4B8C-83A1-F6EECF244321}">
                <p14:modId xmlns:p14="http://schemas.microsoft.com/office/powerpoint/2010/main" val="2840409479"/>
              </p:ext>
            </p:extLst>
          </p:nvPr>
        </p:nvGraphicFramePr>
        <p:xfrm>
          <a:off x="1357313" y="246501"/>
          <a:ext cx="10501312" cy="291707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3236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8624" name="Rectangle 10"/>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25" name="Title 2"/>
          <p:cNvSpPr>
            <a:spLocks noGrp="1"/>
          </p:cNvSpPr>
          <p:nvPr>
            <p:ph type="title"/>
          </p:nvPr>
        </p:nvSpPr>
        <p:spPr>
          <a:xfrm>
            <a:off x="2699675" y="180976"/>
            <a:ext cx="7120600" cy="990599"/>
          </a:xfrm>
          <a:solidFill>
            <a:schemeClr val="tx1"/>
          </a:solidFill>
        </p:spPr>
        <p:txBody>
          <a:bodyPr vert="horz" lIns="91440" tIns="45720" rIns="91440" bIns="45720" rtlCol="0" anchor="b">
            <a:normAutofit/>
          </a:bodyPr>
          <a:lstStyle/>
          <a:p>
            <a:pPr algn="ctr"/>
            <a:r>
              <a:rPr lang="en-US" sz="5200" kern="1200" dirty="0">
                <a:solidFill>
                  <a:schemeClr val="bg1"/>
                </a:solidFill>
                <a:latin typeface="+mj-lt"/>
                <a:ea typeface="+mj-ea"/>
                <a:cs typeface="+mj-cs"/>
              </a:rPr>
              <a:t>Excel Dashboard</a:t>
            </a:r>
          </a:p>
        </p:txBody>
      </p:sp>
      <p:pic>
        <p:nvPicPr>
          <p:cNvPr id="3" name="Picture 2">
            <a:extLst>
              <a:ext uri="{FF2B5EF4-FFF2-40B4-BE49-F238E27FC236}">
                <a16:creationId xmlns:a16="http://schemas.microsoft.com/office/drawing/2014/main" id="{4C1AA788-E95E-64CA-9D67-3E892FA5A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393" y="1352550"/>
            <a:ext cx="9371401" cy="53244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048625"/>
                                        </p:tgtEl>
                                        <p:attrNameLst>
                                          <p:attrName>style.visibility</p:attrName>
                                        </p:attrNameLst>
                                      </p:cBhvr>
                                      <p:to>
                                        <p:strVal val="visible"/>
                                      </p:to>
                                    </p:set>
                                    <p:animEffect transition="in" filter="fade">
                                      <p:cBhvr>
                                        <p:cTn id="7" dur="400"/>
                                        <p:tgtEl>
                                          <p:spTgt spid="1048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8626"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a:t>
            </a:r>
          </a:p>
        </p:txBody>
      </p:sp>
      <p:sp>
        <p:nvSpPr>
          <p:cNvPr id="1048627" name="Title 2"/>
          <p:cNvSpPr>
            <a:spLocks noGrp="1"/>
          </p:cNvSpPr>
          <p:nvPr>
            <p:ph type="title"/>
          </p:nvPr>
        </p:nvSpPr>
        <p:spPr>
          <a:xfrm>
            <a:off x="1871663" y="253903"/>
            <a:ext cx="7986712" cy="1089122"/>
          </a:xfrm>
          <a:solidFill>
            <a:schemeClr val="tx1"/>
          </a:solidFill>
        </p:spPr>
        <p:txBody>
          <a:bodyPr vert="horz" lIns="91440" tIns="45720" rIns="91440" bIns="45720" rtlCol="0" anchor="ctr">
            <a:normAutofit/>
          </a:bodyPr>
          <a:lstStyle/>
          <a:p>
            <a:pPr algn="ctr"/>
            <a:r>
              <a:rPr lang="en-US" sz="4400" kern="1200" dirty="0">
                <a:solidFill>
                  <a:schemeClr val="bg1"/>
                </a:solidFill>
                <a:latin typeface="+mj-lt"/>
                <a:ea typeface="+mj-ea"/>
                <a:cs typeface="+mj-cs"/>
              </a:rPr>
              <a:t>Power BI dashboard</a:t>
            </a:r>
          </a:p>
        </p:txBody>
      </p:sp>
      <p:sp>
        <p:nvSpPr>
          <p:cNvPr id="4" name="Rectangle 3">
            <a:extLst>
              <a:ext uri="{FF2B5EF4-FFF2-40B4-BE49-F238E27FC236}">
                <a16:creationId xmlns:a16="http://schemas.microsoft.com/office/drawing/2014/main" id="{3B78BC94-EBA8-A188-E592-970A55E5ABAC}"/>
              </a:ext>
            </a:extLst>
          </p:cNvPr>
          <p:cNvSpPr/>
          <p:nvPr/>
        </p:nvSpPr>
        <p:spPr>
          <a:xfrm>
            <a:off x="5129200" y="3898900"/>
            <a:ext cx="252000" cy="108000"/>
          </a:xfrm>
          <a:prstGeom prst="rect">
            <a:avLst/>
          </a:prstGeom>
          <a:blipFill dpi="0" rotWithShape="1">
            <a:blip r:embed="rId2" cstate="print">
              <a:extLst>
                <a:ext uri="{28A0092B-C50C-407E-A947-70E740481C1C}">
                  <a14:useLocalDpi xmlns:a14="http://schemas.microsoft.com/office/drawing/2010/main" val="0"/>
                </a:ext>
              </a:extLst>
            </a:blip>
            <a:srcRect/>
            <a:stretch>
              <a:fillRect l="-200000" t="-246163" r="-428572" b="-546138"/>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A3BE39-10A3-79A7-937B-99EB61693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662" y="1343025"/>
            <a:ext cx="7986711" cy="52610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9" name="Title 2"/>
          <p:cNvSpPr>
            <a:spLocks noGrp="1"/>
          </p:cNvSpPr>
          <p:nvPr>
            <p:ph type="title"/>
          </p:nvPr>
        </p:nvSpPr>
        <p:spPr>
          <a:xfrm>
            <a:off x="2371724" y="173979"/>
            <a:ext cx="8601075" cy="1126184"/>
          </a:xfrm>
          <a:solidFill>
            <a:schemeClr val="tx1"/>
          </a:solidFill>
        </p:spPr>
        <p:txBody>
          <a:bodyPr/>
          <a:lstStyle/>
          <a:p>
            <a:pPr algn="ctr"/>
            <a:r>
              <a:rPr lang="en-US" dirty="0">
                <a:solidFill>
                  <a:schemeClr val="bg1"/>
                </a:solidFill>
              </a:rPr>
              <a:t>Tableau dashboard</a:t>
            </a:r>
            <a:endParaRPr lang="en-IN" dirty="0">
              <a:solidFill>
                <a:schemeClr val="bg1"/>
              </a:solidFill>
            </a:endParaRPr>
          </a:p>
        </p:txBody>
      </p:sp>
      <p:pic>
        <p:nvPicPr>
          <p:cNvPr id="3" name="Picture 2">
            <a:extLst>
              <a:ext uri="{FF2B5EF4-FFF2-40B4-BE49-F238E27FC236}">
                <a16:creationId xmlns:a16="http://schemas.microsoft.com/office/drawing/2014/main" id="{E1CCAA4D-523B-3F10-F274-07317E612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1483239"/>
            <a:ext cx="10915650" cy="520078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9" name="Title 2"/>
          <p:cNvSpPr>
            <a:spLocks noGrp="1"/>
          </p:cNvSpPr>
          <p:nvPr>
            <p:ph type="title"/>
          </p:nvPr>
        </p:nvSpPr>
        <p:spPr>
          <a:xfrm>
            <a:off x="2371724" y="173979"/>
            <a:ext cx="8601075" cy="1126184"/>
          </a:xfrm>
          <a:solidFill>
            <a:schemeClr val="tx1"/>
          </a:solidFill>
        </p:spPr>
        <p:txBody>
          <a:bodyPr/>
          <a:lstStyle/>
          <a:p>
            <a:pPr algn="ctr"/>
            <a:r>
              <a:rPr lang="en-US" dirty="0">
                <a:solidFill>
                  <a:schemeClr val="bg1"/>
                </a:solidFill>
              </a:rPr>
              <a:t>Tableau dashboard</a:t>
            </a:r>
            <a:endParaRPr lang="en-IN" dirty="0">
              <a:solidFill>
                <a:schemeClr val="bg1"/>
              </a:solidFill>
            </a:endParaRPr>
          </a:p>
        </p:txBody>
      </p:sp>
      <p:pic>
        <p:nvPicPr>
          <p:cNvPr id="3" name="Picture 2">
            <a:extLst>
              <a:ext uri="{FF2B5EF4-FFF2-40B4-BE49-F238E27FC236}">
                <a16:creationId xmlns:a16="http://schemas.microsoft.com/office/drawing/2014/main" id="{8A007E87-BDC3-268E-F963-F8A0E6249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 y="1457325"/>
            <a:ext cx="10782300" cy="5226696"/>
          </a:xfrm>
          <a:prstGeom prst="rect">
            <a:avLst/>
          </a:prstGeom>
        </p:spPr>
      </p:pic>
    </p:spTree>
    <p:extLst>
      <p:ext uri="{BB962C8B-B14F-4D97-AF65-F5344CB8AC3E}">
        <p14:creationId xmlns:p14="http://schemas.microsoft.com/office/powerpoint/2010/main" val="1825210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6" name="Picture Placeholder 5"/>
          <p:cNvPicPr>
            <a:picLocks noGrp="1"/>
          </p:cNvPicPr>
          <p:nvPr>
            <p:ph type="pic" sz="quarter" idx="13"/>
          </p:nvPr>
        </p:nvPicPr>
        <p:blipFill>
          <a:blip r:embed="rId2"/>
          <a:srcRect t="18340" b="18340"/>
          <a:stretch>
            <a:fillRect/>
          </a:stretch>
        </p:blipFill>
        <p:spPr/>
      </p:pic>
      <p:sp>
        <p:nvSpPr>
          <p:cNvPr id="1048621" name="Title 2"/>
          <p:cNvSpPr>
            <a:spLocks noGrp="1"/>
          </p:cNvSpPr>
          <p:nvPr>
            <p:ph type="title"/>
          </p:nvPr>
        </p:nvSpPr>
        <p:spPr/>
        <p:txBody>
          <a:bodyPr/>
          <a:lstStyle/>
          <a:p>
            <a:r>
              <a:rPr lang="en-US" dirty="0"/>
              <a:t>Creating MySQL Dashboards</a:t>
            </a:r>
            <a:endParaRPr lang="en-IN" dirty="0"/>
          </a:p>
        </p:txBody>
      </p:sp>
      <p:sp>
        <p:nvSpPr>
          <p:cNvPr id="1048622" name="Text Placeholder 3"/>
          <p:cNvSpPr>
            <a:spLocks noGrp="1"/>
          </p:cNvSpPr>
          <p:nvPr>
            <p:ph type="body" sz="quarter" idx="32"/>
          </p:nvPr>
        </p:nvSpPr>
        <p:spPr>
          <a:xfrm>
            <a:off x="5175318" y="2937271"/>
            <a:ext cx="6422794" cy="3454101"/>
          </a:xfrm>
        </p:spPr>
        <p:txBody>
          <a:bodyPr>
            <a:noAutofit/>
          </a:bodyPr>
          <a:lstStyle/>
          <a:p>
            <a:r>
              <a:rPr lang="en-GB" sz="1400" dirty="0"/>
              <a:t>In today’s data-driven world, MySQL dashboards play a vital role in visualizing insights from banking transactions, especially in credit and debit card analysis. By integrating data from multiple sources, these dashboards help track key performance indicators (KPIs) such as transaction volume, account activity ratios, high-risk transactions, and customer usage patterns. Utilizing tools like Excel, Power BI, and Tableau, financial analysts can create powerful visualizations that not only present complex financial data but also support strategic decision-making. These dashboards enable banks and financial institutions to monitor transaction behaviour in real time, detect anomalies, and refine their operational strategies to enhance security, efficiency, and customer satisfaction. </a:t>
            </a:r>
            <a:endParaRPr lang="en-IN"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ADE28B-0DBB-D411-9436-1E36D991F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9607"/>
            <a:ext cx="6237200" cy="2623278"/>
          </a:xfrm>
          <a:prstGeom prst="rect">
            <a:avLst/>
          </a:prstGeom>
        </p:spPr>
      </p:pic>
      <p:pic>
        <p:nvPicPr>
          <p:cNvPr id="11" name="Picture 10">
            <a:extLst>
              <a:ext uri="{FF2B5EF4-FFF2-40B4-BE49-F238E27FC236}">
                <a16:creationId xmlns:a16="http://schemas.microsoft.com/office/drawing/2014/main" id="{17560EF5-82C1-CC88-1762-BD4AEBE8F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201" y="599607"/>
            <a:ext cx="5954800" cy="2563318"/>
          </a:xfrm>
          <a:prstGeom prst="rect">
            <a:avLst/>
          </a:prstGeom>
        </p:spPr>
      </p:pic>
      <p:pic>
        <p:nvPicPr>
          <p:cNvPr id="12" name="Picture 11">
            <a:extLst>
              <a:ext uri="{FF2B5EF4-FFF2-40B4-BE49-F238E27FC236}">
                <a16:creationId xmlns:a16="http://schemas.microsoft.com/office/drawing/2014/main" id="{8CFAD879-4649-F87C-1C96-B63AD3EE70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0"/>
            <a:ext cx="6237200" cy="3114675"/>
          </a:xfrm>
          <a:prstGeom prst="rect">
            <a:avLst/>
          </a:prstGeom>
        </p:spPr>
      </p:pic>
      <p:pic>
        <p:nvPicPr>
          <p:cNvPr id="14" name="Picture 13">
            <a:extLst>
              <a:ext uri="{FF2B5EF4-FFF2-40B4-BE49-F238E27FC236}">
                <a16:creationId xmlns:a16="http://schemas.microsoft.com/office/drawing/2014/main" id="{76EFA7CC-025D-8F21-B793-18BFD2DFFA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7201" y="3429000"/>
            <a:ext cx="5954800" cy="3114675"/>
          </a:xfrm>
          <a:prstGeom prst="rect">
            <a:avLst/>
          </a:prstGeom>
        </p:spPr>
      </p:pic>
      <p:sp>
        <p:nvSpPr>
          <p:cNvPr id="15" name="Title 2">
            <a:extLst>
              <a:ext uri="{FF2B5EF4-FFF2-40B4-BE49-F238E27FC236}">
                <a16:creationId xmlns:a16="http://schemas.microsoft.com/office/drawing/2014/main" id="{23611B01-E9BF-C767-B334-DC79FA93A8EE}"/>
              </a:ext>
            </a:extLst>
          </p:cNvPr>
          <p:cNvSpPr>
            <a:spLocks noGrp="1"/>
          </p:cNvSpPr>
          <p:nvPr>
            <p:ph type="title"/>
          </p:nvPr>
        </p:nvSpPr>
        <p:spPr>
          <a:xfrm>
            <a:off x="1064299" y="116575"/>
            <a:ext cx="10538087" cy="483032"/>
          </a:xfrm>
          <a:solidFill>
            <a:schemeClr val="tx1">
              <a:lumMod val="95000"/>
              <a:lumOff val="5000"/>
            </a:schemeClr>
          </a:solidFill>
        </p:spPr>
        <p:txBody>
          <a:bodyPr/>
          <a:lstStyle/>
          <a:p>
            <a:pPr algn="ctr">
              <a:lnSpc>
                <a:spcPct val="100000"/>
              </a:lnSpc>
            </a:pPr>
            <a:r>
              <a:rPr lang="en-US" sz="3200" dirty="0">
                <a:solidFill>
                  <a:schemeClr val="bg2"/>
                </a:solidFill>
                <a:cs typeface="Times New Roman" panose="02020603050405020304" pitchFamily="18" charset="0"/>
              </a:rPr>
              <a:t>My </a:t>
            </a:r>
            <a:r>
              <a:rPr lang="en-US" sz="3200" dirty="0" err="1">
                <a:solidFill>
                  <a:schemeClr val="bg2"/>
                </a:solidFill>
                <a:cs typeface="Times New Roman" panose="02020603050405020304" pitchFamily="18" charset="0"/>
              </a:rPr>
              <a:t>Sql</a:t>
            </a:r>
            <a:r>
              <a:rPr lang="en-US" sz="3200" dirty="0">
                <a:solidFill>
                  <a:schemeClr val="bg2"/>
                </a:solidFill>
                <a:cs typeface="Times New Roman" panose="02020603050405020304" pitchFamily="18" charset="0"/>
              </a:rPr>
              <a:t>   dashboard</a:t>
            </a:r>
            <a:endParaRPr lang="en-IN" sz="3200" dirty="0">
              <a:solidFill>
                <a:schemeClr val="bg2"/>
              </a:solidFill>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84DA2-30E8-0CA1-45D1-0D5312B68E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25" y="0"/>
            <a:ext cx="6044075" cy="2968052"/>
          </a:xfrm>
          <a:prstGeom prst="rect">
            <a:avLst/>
          </a:prstGeom>
        </p:spPr>
      </p:pic>
      <p:pic>
        <p:nvPicPr>
          <p:cNvPr id="5" name="Picture 4">
            <a:extLst>
              <a:ext uri="{FF2B5EF4-FFF2-40B4-BE49-F238E27FC236}">
                <a16:creationId xmlns:a16="http://schemas.microsoft.com/office/drawing/2014/main" id="{A7899351-41DC-50EB-81BD-A4CB982D9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918" y="1"/>
            <a:ext cx="5919157" cy="2968052"/>
          </a:xfrm>
          <a:prstGeom prst="rect">
            <a:avLst/>
          </a:prstGeom>
        </p:spPr>
      </p:pic>
      <p:pic>
        <p:nvPicPr>
          <p:cNvPr id="6" name="Picture 5">
            <a:extLst>
              <a:ext uri="{FF2B5EF4-FFF2-40B4-BE49-F238E27FC236}">
                <a16:creationId xmlns:a16="http://schemas.microsoft.com/office/drawing/2014/main" id="{1D8E907E-6B5F-63C7-6CF8-B1FCE9184E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77915"/>
            <a:ext cx="6096000" cy="3680084"/>
          </a:xfrm>
          <a:prstGeom prst="rect">
            <a:avLst/>
          </a:prstGeom>
        </p:spPr>
      </p:pic>
      <p:pic>
        <p:nvPicPr>
          <p:cNvPr id="7" name="Picture 6">
            <a:extLst>
              <a:ext uri="{FF2B5EF4-FFF2-40B4-BE49-F238E27FC236}">
                <a16:creationId xmlns:a16="http://schemas.microsoft.com/office/drawing/2014/main" id="{316BEA29-9C15-1E45-42DE-709F77EF5E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0918" y="3177915"/>
            <a:ext cx="5971082" cy="368008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4864E8-DE49-2556-026D-503F44B926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639" y="0"/>
            <a:ext cx="5546361" cy="3388376"/>
          </a:xfrm>
          <a:prstGeom prst="rect">
            <a:avLst/>
          </a:prstGeom>
        </p:spPr>
      </p:pic>
      <p:pic>
        <p:nvPicPr>
          <p:cNvPr id="7" name="Picture 6">
            <a:extLst>
              <a:ext uri="{FF2B5EF4-FFF2-40B4-BE49-F238E27FC236}">
                <a16:creationId xmlns:a16="http://schemas.microsoft.com/office/drawing/2014/main" id="{644E0CCC-B25E-5D4B-BA88-56854DE30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72" y="0"/>
            <a:ext cx="6305550" cy="3388376"/>
          </a:xfrm>
          <a:prstGeom prst="rect">
            <a:avLst/>
          </a:prstGeom>
        </p:spPr>
      </p:pic>
      <p:pic>
        <p:nvPicPr>
          <p:cNvPr id="8" name="Picture 7">
            <a:extLst>
              <a:ext uri="{FF2B5EF4-FFF2-40B4-BE49-F238E27FC236}">
                <a16:creationId xmlns:a16="http://schemas.microsoft.com/office/drawing/2014/main" id="{0FE437F5-4E04-655E-AE05-DF3FD286AB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873" y="3612629"/>
            <a:ext cx="6305549" cy="3101233"/>
          </a:xfrm>
          <a:prstGeom prst="rect">
            <a:avLst/>
          </a:prstGeom>
        </p:spPr>
      </p:pic>
      <p:pic>
        <p:nvPicPr>
          <p:cNvPr id="10" name="Picture 5">
            <a:extLst>
              <a:ext uri="{FF2B5EF4-FFF2-40B4-BE49-F238E27FC236}">
                <a16:creationId xmlns:a16="http://schemas.microsoft.com/office/drawing/2014/main" id="{7E4783F1-2891-2609-DC8A-64F4033F62A8}"/>
              </a:ext>
            </a:extLst>
          </p:cNvPr>
          <p:cNvPicPr>
            <a:picLocks noChangeAspect="1"/>
          </p:cNvPicPr>
          <p:nvPr/>
        </p:nvPicPr>
        <p:blipFill>
          <a:blip r:embed="rId5"/>
          <a:stretch>
            <a:fillRect/>
          </a:stretch>
        </p:blipFill>
        <p:spPr>
          <a:xfrm>
            <a:off x="6645638" y="3581817"/>
            <a:ext cx="5546361" cy="310123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63163659-0413-B239-23A3-7BF82627A29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7221" b="37221"/>
          <a:stretch>
            <a:fillRect/>
          </a:stretch>
        </p:blipFill>
        <p:spPr>
          <a:xfrm>
            <a:off x="1542347" y="161906"/>
            <a:ext cx="10509745" cy="2573516"/>
          </a:xfrm>
        </p:spPr>
      </p:pic>
      <p:pic>
        <p:nvPicPr>
          <p:cNvPr id="11" name="Picture 10">
            <a:extLst>
              <a:ext uri="{FF2B5EF4-FFF2-40B4-BE49-F238E27FC236}">
                <a16:creationId xmlns:a16="http://schemas.microsoft.com/office/drawing/2014/main" id="{8566CACE-E76E-9CE5-5D46-83CFF955E9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346" y="3067460"/>
            <a:ext cx="10509746" cy="32361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9000" b="-9000"/>
          </a:stretch>
        </a:blipFill>
        <a:effectLst/>
      </p:bgPr>
    </p:bg>
    <p:spTree>
      <p:nvGrpSpPr>
        <p:cNvPr id="1" name=""/>
        <p:cNvGrpSpPr/>
        <p:nvPr/>
      </p:nvGrpSpPr>
      <p:grpSpPr>
        <a:xfrm>
          <a:off x="0" y="0"/>
          <a:ext cx="0" cy="0"/>
          <a:chOff x="0" y="0"/>
          <a:chExt cx="0" cy="0"/>
        </a:xfrm>
      </p:grpSpPr>
      <p:sp>
        <p:nvSpPr>
          <p:cNvPr id="1048584" name="Title 2"/>
          <p:cNvSpPr>
            <a:spLocks noGrp="1"/>
          </p:cNvSpPr>
          <p:nvPr>
            <p:ph type="title"/>
          </p:nvPr>
        </p:nvSpPr>
        <p:spPr>
          <a:xfrm>
            <a:off x="2936450" y="429341"/>
            <a:ext cx="6319100" cy="1700982"/>
          </a:xfrm>
        </p:spPr>
        <p:txBody>
          <a:bodyPr/>
          <a:lstStyle/>
          <a:p>
            <a:r>
              <a:rPr lang="en-US" dirty="0">
                <a:solidFill>
                  <a:schemeClr val="bg1"/>
                </a:solidFill>
              </a:rPr>
              <a:t>DATA ANALYSIS – P936</a:t>
            </a:r>
            <a:endParaRPr lang="en-IN" dirty="0">
              <a:solidFill>
                <a:schemeClr val="bg1"/>
              </a:solidFill>
            </a:endParaRPr>
          </a:p>
        </p:txBody>
      </p:sp>
      <p:sp>
        <p:nvSpPr>
          <p:cNvPr id="1048585" name="Text Placeholder 3"/>
          <p:cNvSpPr>
            <a:spLocks noGrp="1"/>
          </p:cNvSpPr>
          <p:nvPr>
            <p:ph type="body" sz="quarter" idx="32"/>
          </p:nvPr>
        </p:nvSpPr>
        <p:spPr>
          <a:xfrm>
            <a:off x="2190751" y="2130323"/>
            <a:ext cx="6926540" cy="2960016"/>
          </a:xfrm>
        </p:spPr>
        <p:txBody>
          <a:bodyPr>
            <a:normAutofit/>
          </a:bodyPr>
          <a:lstStyle/>
          <a:p>
            <a:r>
              <a:rPr lang="en-US" sz="1600" b="1" dirty="0">
                <a:solidFill>
                  <a:schemeClr val="bg1"/>
                </a:solidFill>
              </a:rPr>
              <a:t>GROUP MEMBERS :</a:t>
            </a:r>
          </a:p>
          <a:p>
            <a:r>
              <a:rPr lang="en-US" sz="1800" b="1" dirty="0" err="1">
                <a:solidFill>
                  <a:schemeClr val="bg1"/>
                </a:solidFill>
                <a:latin typeface="Times New Roman" panose="02020603050405020304" pitchFamily="18" charset="0"/>
                <a:cs typeface="Times New Roman" panose="02020603050405020304" pitchFamily="18" charset="0"/>
              </a:rPr>
              <a:t>Payal</a:t>
            </a:r>
            <a:r>
              <a:rPr lang="en-US" sz="1800" b="1" dirty="0">
                <a:solidFill>
                  <a:schemeClr val="bg1"/>
                </a:solidFill>
                <a:latin typeface="Times New Roman" panose="02020603050405020304" pitchFamily="18" charset="0"/>
                <a:cs typeface="Times New Roman" panose="02020603050405020304" pitchFamily="18" charset="0"/>
              </a:rPr>
              <a:t> </a:t>
            </a:r>
            <a:r>
              <a:rPr lang="en-US" sz="1800" b="1" dirty="0" err="1">
                <a:solidFill>
                  <a:schemeClr val="bg1"/>
                </a:solidFill>
                <a:latin typeface="Times New Roman" panose="02020603050405020304" pitchFamily="18" charset="0"/>
                <a:cs typeface="Times New Roman" panose="02020603050405020304" pitchFamily="18" charset="0"/>
              </a:rPr>
              <a:t>Yeole</a:t>
            </a:r>
            <a:br>
              <a:rPr lang="en-US" sz="1800" b="1" dirty="0">
                <a:solidFill>
                  <a:schemeClr val="bg1"/>
                </a:solidFill>
                <a:latin typeface="Times New Roman" panose="02020603050405020304" pitchFamily="18" charset="0"/>
                <a:cs typeface="Times New Roman" panose="02020603050405020304" pitchFamily="18" charset="0"/>
              </a:rPr>
            </a:br>
            <a:r>
              <a:rPr lang="en-US" sz="1800" b="1" dirty="0" err="1">
                <a:solidFill>
                  <a:schemeClr val="bg1"/>
                </a:solidFill>
                <a:latin typeface="Times New Roman" panose="02020603050405020304" pitchFamily="18" charset="0"/>
                <a:cs typeface="Times New Roman" panose="02020603050405020304" pitchFamily="18" charset="0"/>
              </a:rPr>
              <a:t>Pratiksha</a:t>
            </a:r>
            <a:r>
              <a:rPr lang="en-US" sz="1800" b="1" dirty="0">
                <a:solidFill>
                  <a:schemeClr val="bg1"/>
                </a:solidFill>
                <a:latin typeface="Times New Roman" panose="02020603050405020304" pitchFamily="18" charset="0"/>
                <a:cs typeface="Times New Roman" panose="02020603050405020304" pitchFamily="18" charset="0"/>
              </a:rPr>
              <a:t> Jadhav</a:t>
            </a:r>
            <a:br>
              <a:rPr lang="en-US" sz="1800" b="1" dirty="0">
                <a:solidFill>
                  <a:schemeClr val="bg1"/>
                </a:solidFill>
                <a:latin typeface="Times New Roman" panose="02020603050405020304" pitchFamily="18" charset="0"/>
                <a:cs typeface="Times New Roman" panose="02020603050405020304" pitchFamily="18" charset="0"/>
              </a:rPr>
            </a:br>
            <a:r>
              <a:rPr lang="en-US" sz="1800" b="1" dirty="0">
                <a:solidFill>
                  <a:schemeClr val="bg1"/>
                </a:solidFill>
                <a:latin typeface="Times New Roman" panose="02020603050405020304" pitchFamily="18" charset="0"/>
                <a:cs typeface="Times New Roman" panose="02020603050405020304" pitchFamily="18" charset="0"/>
              </a:rPr>
              <a:t>Abdelrahman Khalid</a:t>
            </a:r>
            <a:br>
              <a:rPr lang="en-US" sz="1800" b="1" dirty="0">
                <a:solidFill>
                  <a:schemeClr val="bg1"/>
                </a:solidFill>
                <a:latin typeface="Times New Roman" panose="02020603050405020304" pitchFamily="18" charset="0"/>
                <a:cs typeface="Times New Roman" panose="02020603050405020304" pitchFamily="18" charset="0"/>
              </a:rPr>
            </a:br>
            <a:r>
              <a:rPr lang="en-US" sz="1800" b="1" dirty="0">
                <a:solidFill>
                  <a:schemeClr val="bg1"/>
                </a:solidFill>
                <a:latin typeface="Times New Roman" panose="02020603050405020304" pitchFamily="18" charset="0"/>
                <a:cs typeface="Times New Roman" panose="02020603050405020304" pitchFamily="18" charset="0"/>
              </a:rPr>
              <a:t>Shabnam</a:t>
            </a:r>
            <a:br>
              <a:rPr lang="en-US" sz="1800" b="1" dirty="0">
                <a:solidFill>
                  <a:schemeClr val="bg1"/>
                </a:solidFill>
                <a:latin typeface="Times New Roman" panose="02020603050405020304" pitchFamily="18" charset="0"/>
                <a:cs typeface="Times New Roman" panose="02020603050405020304" pitchFamily="18" charset="0"/>
              </a:rPr>
            </a:br>
            <a:r>
              <a:rPr lang="en-US" sz="1800" b="1" dirty="0">
                <a:solidFill>
                  <a:schemeClr val="bg1"/>
                </a:solidFill>
                <a:latin typeface="Times New Roman" panose="02020603050405020304" pitchFamily="18" charset="0"/>
                <a:cs typeface="Times New Roman" panose="02020603050405020304" pitchFamily="18" charset="0"/>
              </a:rPr>
              <a:t>Prashanth</a:t>
            </a:r>
            <a:endParaRPr lang="en-IN" sz="1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0" name="Picture Placeholder 5"/>
          <p:cNvPicPr>
            <a:picLocks noGrp="1"/>
          </p:cNvPicPr>
          <p:nvPr>
            <p:ph type="pic" sz="quarter" idx="12"/>
          </p:nvPr>
        </p:nvPicPr>
        <p:blipFill>
          <a:blip r:embed="rId2"/>
          <a:srcRect l="496" r="496"/>
          <a:stretch>
            <a:fillRect/>
          </a:stretch>
        </p:blipFill>
        <p:spPr/>
      </p:pic>
      <p:sp>
        <p:nvSpPr>
          <p:cNvPr id="1048631" name="Title 2"/>
          <p:cNvSpPr>
            <a:spLocks noGrp="1"/>
          </p:cNvSpPr>
          <p:nvPr>
            <p:ph type="title"/>
          </p:nvPr>
        </p:nvSpPr>
        <p:spPr/>
        <p:txBody>
          <a:bodyPr/>
          <a:lstStyle/>
          <a:p>
            <a:r>
              <a:rPr lang="en-US" dirty="0"/>
              <a:t>Analyzing Project Performance</a:t>
            </a:r>
            <a:endParaRPr lang="en-IN" dirty="0"/>
          </a:p>
        </p:txBody>
      </p:sp>
      <p:sp>
        <p:nvSpPr>
          <p:cNvPr id="1048632" name="Text Placeholder 3"/>
          <p:cNvSpPr>
            <a:spLocks noGrp="1"/>
          </p:cNvSpPr>
          <p:nvPr>
            <p:ph type="body" sz="quarter" idx="32"/>
          </p:nvPr>
        </p:nvSpPr>
        <p:spPr>
          <a:xfrm>
            <a:off x="5458119" y="2757443"/>
            <a:ext cx="6042581" cy="2960016"/>
          </a:xfrm>
        </p:spPr>
        <p:txBody>
          <a:bodyPr>
            <a:normAutofit fontScale="92500" lnSpcReduction="20000"/>
          </a:bodyPr>
          <a:lstStyle/>
          <a:p>
            <a:r>
              <a:rPr lang="en-GB" dirty="0"/>
              <a:t>In today’s data-driven banking environment, analysing credit and debit card transaction performance is critical for ensuring security, efficiency, and customer satisfaction. Utilizing tools like Excel, Power BI, Tableau, and MySQL dashboards enables financial analysts to track key performance indicators (KPIs) effectively. These metrics—such as total transaction value, customer activity ratios, high-risk transaction frequency, and transaction trends across branches—provide deep insights into operational performance and potential areas of concern.</a:t>
            </a:r>
          </a:p>
          <a:p>
            <a:r>
              <a:rPr lang="en-GB" dirty="0"/>
              <a:t>By leveraging these analytical tools, banks and financial institutions can make data-driven decisions that enhance monitoring systems and improve service delivery. Visualizing transaction data through interactive dashboards helps identify patterns, detect anomalies, and forecast trends, ensuring that financial operations remain efficient and compliant. This approach not only increases transparency but also builds trust with regulators and customers, ultimately leading to stronger institutional performance and risk mitigation.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1" name="Picture Placeholder 5"/>
          <p:cNvPicPr>
            <a:picLocks noGrp="1"/>
          </p:cNvPicPr>
          <p:nvPr>
            <p:ph type="pic" sz="quarter" idx="10"/>
          </p:nvPr>
        </p:nvPicPr>
        <p:blipFill>
          <a:blip r:embed="rId2"/>
          <a:srcRect t="781" b="781"/>
          <a:stretch>
            <a:fillRect/>
          </a:stretch>
        </p:blipFill>
        <p:spPr/>
      </p:pic>
      <p:sp>
        <p:nvSpPr>
          <p:cNvPr id="1048636" name="Title 3"/>
          <p:cNvSpPr>
            <a:spLocks noGrp="1"/>
          </p:cNvSpPr>
          <p:nvPr>
            <p:ph type="title"/>
          </p:nvPr>
        </p:nvSpPr>
        <p:spPr>
          <a:xfrm>
            <a:off x="627888" y="494217"/>
            <a:ext cx="10936224" cy="602622"/>
          </a:xfrm>
        </p:spPr>
        <p:txBody>
          <a:bodyPr/>
          <a:lstStyle/>
          <a:p>
            <a:r>
              <a:rPr lang="en-US" sz="3600" dirty="0"/>
              <a:t>Conclusion and Future Steps for Our Project</a:t>
            </a:r>
            <a:endParaRPr lang="en-IN" sz="3600" dirty="0"/>
          </a:p>
        </p:txBody>
      </p:sp>
      <p:sp>
        <p:nvSpPr>
          <p:cNvPr id="1048637" name="TextBox 1"/>
          <p:cNvSpPr txBox="1"/>
          <p:nvPr/>
        </p:nvSpPr>
        <p:spPr>
          <a:xfrm>
            <a:off x="847344" y="1125414"/>
            <a:ext cx="10497312" cy="3416320"/>
          </a:xfrm>
          <a:prstGeom prst="rect">
            <a:avLst/>
          </a:prstGeom>
          <a:noFill/>
        </p:spPr>
        <p:txBody>
          <a:bodyPr wrap="square" rtlCol="0">
            <a:spAutoFit/>
          </a:bodyPr>
          <a:lstStyle/>
          <a:p>
            <a:pPr algn="just"/>
            <a:r>
              <a:rPr lang="en-GB" sz="2400" dirty="0">
                <a:solidFill>
                  <a:schemeClr val="bg1"/>
                </a:solidFill>
              </a:rPr>
              <a:t>The total transaction value analysed across all accounts is </a:t>
            </a:r>
            <a:r>
              <a:rPr lang="en-GB" sz="2400" b="1" dirty="0">
                <a:solidFill>
                  <a:schemeClr val="bg1"/>
                </a:solidFill>
              </a:rPr>
              <a:t>$18,380 million</a:t>
            </a:r>
            <a:r>
              <a:rPr lang="en-GB" sz="2400" dirty="0">
                <a:solidFill>
                  <a:schemeClr val="bg1"/>
                </a:solidFill>
              </a:rPr>
              <a:t>, driven by over </a:t>
            </a:r>
            <a:r>
              <a:rPr lang="en-GB" sz="2400" b="1" dirty="0">
                <a:solidFill>
                  <a:schemeClr val="bg1"/>
                </a:solidFill>
              </a:rPr>
              <a:t>45 million cardholders</a:t>
            </a:r>
            <a:r>
              <a:rPr lang="en-GB" sz="2400" dirty="0">
                <a:solidFill>
                  <a:schemeClr val="bg1"/>
                </a:solidFill>
              </a:rPr>
              <a:t>. On average, successful transactions (those processed without errors or flags) are completed within </a:t>
            </a:r>
            <a:r>
              <a:rPr lang="en-GB" sz="2400" b="1" dirty="0">
                <a:solidFill>
                  <a:schemeClr val="bg1"/>
                </a:solidFill>
              </a:rPr>
              <a:t>80 seconds</a:t>
            </a:r>
            <a:r>
              <a:rPr lang="en-GB" sz="2400" dirty="0">
                <a:solidFill>
                  <a:schemeClr val="bg1"/>
                </a:solidFill>
              </a:rPr>
              <a:t>, indicating efficient processing across banking systems. The </a:t>
            </a:r>
            <a:r>
              <a:rPr lang="en-GB" sz="2400" b="1" dirty="0">
                <a:solidFill>
                  <a:schemeClr val="bg1"/>
                </a:solidFill>
              </a:rPr>
              <a:t>highest number of transactions made by a single cardholder</a:t>
            </a:r>
            <a:r>
              <a:rPr lang="en-GB" sz="2400" dirty="0">
                <a:solidFill>
                  <a:schemeClr val="bg1"/>
                </a:solidFill>
              </a:rPr>
              <a:t> is </a:t>
            </a:r>
            <a:r>
              <a:rPr lang="en-GB" sz="2400" b="1" dirty="0">
                <a:solidFill>
                  <a:schemeClr val="bg1"/>
                </a:solidFill>
              </a:rPr>
              <a:t>219,000</a:t>
            </a:r>
            <a:r>
              <a:rPr lang="en-GB" sz="2400" dirty="0">
                <a:solidFill>
                  <a:schemeClr val="bg1"/>
                </a:solidFill>
              </a:rPr>
              <a:t>, while the </a:t>
            </a:r>
            <a:r>
              <a:rPr lang="en-GB" sz="2400" b="1" dirty="0">
                <a:solidFill>
                  <a:schemeClr val="bg1"/>
                </a:solidFill>
              </a:rPr>
              <a:t>largest single transaction recorded</a:t>
            </a:r>
            <a:r>
              <a:rPr lang="en-GB" sz="2400" dirty="0">
                <a:solidFill>
                  <a:schemeClr val="bg1"/>
                </a:solidFill>
              </a:rPr>
              <a:t> reached </a:t>
            </a:r>
            <a:r>
              <a:rPr lang="en-GB" sz="2400" b="1" dirty="0">
                <a:solidFill>
                  <a:schemeClr val="bg1"/>
                </a:solidFill>
              </a:rPr>
              <a:t>$68 million</a:t>
            </a:r>
            <a:r>
              <a:rPr lang="en-GB" sz="2400" dirty="0">
                <a:solidFill>
                  <a:schemeClr val="bg1"/>
                </a:solidFill>
              </a:rPr>
              <a:t>. The </a:t>
            </a:r>
            <a:r>
              <a:rPr lang="en-GB" sz="2400" b="1" dirty="0">
                <a:solidFill>
                  <a:schemeClr val="bg1"/>
                </a:solidFill>
              </a:rPr>
              <a:t>overall success rate</a:t>
            </a:r>
            <a:r>
              <a:rPr lang="en-GB" sz="2400" dirty="0">
                <a:solidFill>
                  <a:schemeClr val="bg1"/>
                </a:solidFill>
              </a:rPr>
              <a:t> of transactions—those that are completed without declines, fraud alerts, or reversals—is </a:t>
            </a:r>
            <a:r>
              <a:rPr lang="en-GB" sz="2400" b="1" dirty="0">
                <a:solidFill>
                  <a:schemeClr val="bg1"/>
                </a:solidFill>
              </a:rPr>
              <a:t>38.35%</a:t>
            </a:r>
            <a:r>
              <a:rPr lang="en-GB" sz="2400" dirty="0">
                <a:solidFill>
                  <a:schemeClr val="bg1"/>
                </a:solidFill>
              </a:rPr>
              <a:t>, emphasizing the need for continuous improvement in fraud detection, transaction validation, and system performance.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476FC35-0A04-C15E-8110-4BB88EF5EA6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1073" b="11073"/>
          <a:stretch>
            <a:fillRect/>
          </a:stretch>
        </p:blipFill>
        <p:spPr/>
      </p:pic>
    </p:spTree>
    <p:extLst>
      <p:ext uri="{BB962C8B-B14F-4D97-AF65-F5344CB8AC3E}">
        <p14:creationId xmlns:p14="http://schemas.microsoft.com/office/powerpoint/2010/main" val="4157762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Picture Placeholder 6"/>
          <p:cNvPicPr>
            <a:picLocks noGrp="1"/>
          </p:cNvPicPr>
          <p:nvPr>
            <p:ph type="pic" sz="quarter" idx="13"/>
          </p:nvPr>
        </p:nvPicPr>
        <p:blipFill>
          <a:blip r:embed="rId2"/>
          <a:srcRect t="103" b="103"/>
          <a:stretch>
            <a:fillRect/>
          </a:stretch>
        </p:blipFill>
        <p:spPr>
          <a:xfrm>
            <a:off x="0" y="0"/>
            <a:ext cx="12192001" cy="4424515"/>
          </a:xfrm>
        </p:spPr>
      </p:pic>
      <p:sp>
        <p:nvSpPr>
          <p:cNvPr id="1048590" name="Text Placeholder 2"/>
          <p:cNvSpPr>
            <a:spLocks noGrp="1"/>
          </p:cNvSpPr>
          <p:nvPr>
            <p:ph type="body" sz="quarter" idx="32"/>
          </p:nvPr>
        </p:nvSpPr>
        <p:spPr/>
        <p:txBody>
          <a:bodyPr/>
          <a:lstStyle/>
          <a:p>
            <a:r>
              <a:rPr lang="en-GB" dirty="0"/>
              <a:t>With the increasing volume of financial transactions in the digital age, analysing credit and debit card activity has become essential for ensuring transparency, efficiency, and fraud detection. This project introduces a comprehensive Credit and Debit Card Analysis Dashboard developed in Excel to provide actionable insights into user behaviour, transaction patterns, and risk indicators. Through visual representations such as pie charts, bar graphs, and trend lines, the dashboard highlights weekly and monthly transaction trends, transaction methods, volume by banks and branches, and the frequency of suspicious activity. It also tracks key performance indicators (KPIs) including total credit/debit amounts, net transaction value, and account activity ratios. This presentation will showcase how financial institutions and analysts can use Excel-based dashboards to monitor card usage patterns, detect anomalies, and drive data-informed decision-making in real time.</a:t>
            </a:r>
            <a:endParaRPr lang="en-IN" dirty="0"/>
          </a:p>
        </p:txBody>
      </p:sp>
      <p:sp>
        <p:nvSpPr>
          <p:cNvPr id="1048591" name="Title 4"/>
          <p:cNvSpPr>
            <a:spLocks noGrp="1"/>
          </p:cNvSpPr>
          <p:nvPr>
            <p:ph type="title"/>
          </p:nvPr>
        </p:nvSpPr>
        <p:spPr>
          <a:xfrm>
            <a:off x="0" y="0"/>
            <a:ext cx="12192000" cy="714375"/>
          </a:xfrm>
          <a:solidFill>
            <a:schemeClr val="tx1">
              <a:lumMod val="95000"/>
              <a:lumOff val="5000"/>
            </a:schemeClr>
          </a:solidFill>
        </p:spPr>
        <p:txBody>
          <a:bodyPr>
            <a:normAutofit/>
          </a:bodyPr>
          <a:lstStyle/>
          <a:p>
            <a:pPr algn="ctr"/>
            <a:r>
              <a:rPr lang="en-US" sz="3200" dirty="0"/>
              <a:t>Introduction to Bank Credit-Debit Analysis</a:t>
            </a:r>
            <a:endParaRPr lang="en-IN"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4" name="Picture Placeholder 10"/>
          <p:cNvPicPr>
            <a:picLocks noGrp="1"/>
          </p:cNvPicPr>
          <p:nvPr>
            <p:ph type="pic" sz="quarter" idx="10"/>
          </p:nvPr>
        </p:nvPicPr>
        <p:blipFill>
          <a:blip r:embed="rId2"/>
          <a:srcRect l="618" r="618"/>
          <a:stretch>
            <a:fillRect/>
          </a:stretch>
        </p:blipFill>
        <p:spPr/>
      </p:pic>
      <p:sp>
        <p:nvSpPr>
          <p:cNvPr id="1048606" name="Text Placeholder 2"/>
          <p:cNvSpPr>
            <a:spLocks noGrp="1"/>
          </p:cNvSpPr>
          <p:nvPr>
            <p:ph type="body" sz="quarter" idx="34"/>
          </p:nvPr>
        </p:nvSpPr>
        <p:spPr/>
        <p:txBody>
          <a:bodyPr>
            <a:normAutofit fontScale="77500" lnSpcReduction="20000"/>
          </a:bodyPr>
          <a:lstStyle/>
          <a:p>
            <a:r>
              <a:rPr lang="en-IN"/>
              <a:t>What are KPIs?</a:t>
            </a:r>
          </a:p>
        </p:txBody>
      </p:sp>
      <p:sp>
        <p:nvSpPr>
          <p:cNvPr id="1048607" name="Text Placeholder 3"/>
          <p:cNvSpPr>
            <a:spLocks noGrp="1"/>
          </p:cNvSpPr>
          <p:nvPr>
            <p:ph type="body" sz="quarter" idx="35"/>
          </p:nvPr>
        </p:nvSpPr>
        <p:spPr/>
        <p:txBody>
          <a:bodyPr/>
          <a:lstStyle/>
          <a:p>
            <a:r>
              <a:rPr lang="en-US"/>
              <a:t>Key Performance Indicators (KPIs) are measurable values that demonstrate how effectively a project is achieving its key objectives.</a:t>
            </a:r>
            <a:endParaRPr lang="en-IN"/>
          </a:p>
        </p:txBody>
      </p:sp>
      <p:sp>
        <p:nvSpPr>
          <p:cNvPr id="1048608" name="Text Placeholder 4"/>
          <p:cNvSpPr>
            <a:spLocks noGrp="1"/>
          </p:cNvSpPr>
          <p:nvPr>
            <p:ph type="body" sz="quarter" idx="36"/>
          </p:nvPr>
        </p:nvSpPr>
        <p:spPr/>
        <p:txBody>
          <a:bodyPr>
            <a:normAutofit fontScale="77500" lnSpcReduction="20000"/>
          </a:bodyPr>
          <a:lstStyle/>
          <a:p>
            <a:r>
              <a:rPr lang="en-IN"/>
              <a:t>Importance of KPIs</a:t>
            </a:r>
          </a:p>
        </p:txBody>
      </p:sp>
      <p:sp>
        <p:nvSpPr>
          <p:cNvPr id="1048609" name="Text Placeholder 5"/>
          <p:cNvSpPr>
            <a:spLocks noGrp="1"/>
          </p:cNvSpPr>
          <p:nvPr>
            <p:ph type="body" sz="quarter" idx="37"/>
          </p:nvPr>
        </p:nvSpPr>
        <p:spPr/>
        <p:txBody>
          <a:bodyPr/>
          <a:lstStyle/>
          <a:p>
            <a:r>
              <a:rPr lang="en-US"/>
              <a:t>KPIs help in tracking progress, making informed decisions, and ensuring that your crowdfunding campaign stays on target to meet its goals.</a:t>
            </a:r>
            <a:endParaRPr lang="en-IN"/>
          </a:p>
        </p:txBody>
      </p:sp>
      <p:sp>
        <p:nvSpPr>
          <p:cNvPr id="1048610" name="Text Placeholder 6"/>
          <p:cNvSpPr>
            <a:spLocks noGrp="1"/>
          </p:cNvSpPr>
          <p:nvPr>
            <p:ph type="body" sz="quarter" idx="38"/>
          </p:nvPr>
        </p:nvSpPr>
        <p:spPr/>
        <p:txBody>
          <a:bodyPr>
            <a:normAutofit fontScale="77500" lnSpcReduction="20000"/>
          </a:bodyPr>
          <a:lstStyle/>
          <a:p>
            <a:r>
              <a:rPr lang="en-IN"/>
              <a:t>Tools for KPIs</a:t>
            </a:r>
          </a:p>
        </p:txBody>
      </p:sp>
      <p:sp>
        <p:nvSpPr>
          <p:cNvPr id="1048611" name="Text Placeholder 7"/>
          <p:cNvSpPr>
            <a:spLocks noGrp="1"/>
          </p:cNvSpPr>
          <p:nvPr>
            <p:ph type="body" sz="quarter" idx="39"/>
          </p:nvPr>
        </p:nvSpPr>
        <p:spPr/>
        <p:txBody>
          <a:bodyPr/>
          <a:lstStyle/>
          <a:p>
            <a:r>
              <a:rPr lang="en-US"/>
              <a:t>Utilize tools like Excel, Power BI, Tableau, and MySQL dashboards to visualize and analyze your KPIs for better insights and project success.</a:t>
            </a:r>
            <a:endParaRPr lang="en-IN"/>
          </a:p>
        </p:txBody>
      </p:sp>
      <p:sp>
        <p:nvSpPr>
          <p:cNvPr id="1048612" name="Title 8"/>
          <p:cNvSpPr>
            <a:spLocks noGrp="1"/>
          </p:cNvSpPr>
          <p:nvPr>
            <p:ph type="title"/>
          </p:nvPr>
        </p:nvSpPr>
        <p:spPr/>
        <p:txBody>
          <a:bodyPr/>
          <a:lstStyle/>
          <a:p>
            <a:r>
              <a:rPr lang="en-IN"/>
              <a:t>Understanding KPIs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1"/>
          <p:cNvSpPr>
            <a:spLocks noGrp="1"/>
          </p:cNvSpPr>
          <p:nvPr>
            <p:ph type="title"/>
          </p:nvPr>
        </p:nvSpPr>
        <p:spPr>
          <a:xfrm>
            <a:off x="721905" y="667315"/>
            <a:ext cx="6042581" cy="1700982"/>
          </a:xfrm>
        </p:spPr>
        <p:txBody>
          <a:bodyPr/>
          <a:lstStyle/>
          <a:p>
            <a:r>
              <a:rPr lang="en-US" dirty="0"/>
              <a:t>Data Visualization Tools</a:t>
            </a:r>
            <a:endParaRPr lang="en-IN" dirty="0"/>
          </a:p>
        </p:txBody>
      </p:sp>
      <p:sp>
        <p:nvSpPr>
          <p:cNvPr id="1048617" name="Text Placeholder 2"/>
          <p:cNvSpPr>
            <a:spLocks noGrp="1"/>
          </p:cNvSpPr>
          <p:nvPr>
            <p:ph type="body" sz="quarter" idx="32"/>
          </p:nvPr>
        </p:nvSpPr>
        <p:spPr>
          <a:xfrm>
            <a:off x="721905" y="2505457"/>
            <a:ext cx="6042581" cy="2960016"/>
          </a:xfrm>
        </p:spPr>
        <p:txBody>
          <a:bodyPr>
            <a:noAutofit/>
          </a:bodyPr>
          <a:lstStyle/>
          <a:p>
            <a:r>
              <a:rPr lang="en-GB" sz="1400" dirty="0">
                <a:solidFill>
                  <a:schemeClr val="tx1"/>
                </a:solidFill>
              </a:rPr>
              <a:t>Data visualization tools like Power BI and Tableau are essential for presenting complex financial data in a clear and accessible format. These tools enable users to build interactive dashboards that effectively display key performance indicators (KPIs) such as total transaction amounts, net transaction values, and high-risk activity rates. With their user-friendly interfaces, Power BI and Tableau simplify the analysis process, allowing banking professionals and analysts to make quick, data-driven decisions.</a:t>
            </a:r>
            <a:br>
              <a:rPr lang="en-GB" sz="1400" dirty="0">
                <a:solidFill>
                  <a:schemeClr val="tx1"/>
                </a:solidFill>
              </a:rPr>
            </a:br>
            <a:r>
              <a:rPr lang="en-GB" sz="1400" dirty="0">
                <a:solidFill>
                  <a:schemeClr val="tx1"/>
                </a:solidFill>
              </a:rPr>
              <a:t>In a credit and debit card analysis project, leveraging these tools can significantly enhance insights by visually representing transaction trends, customer usage patterns, and suspicious activities across different banks and branches. By integrating data from Excel, MySQL, and other data sources, Power BI and Tableau empower financial analysts to tell compelling data stories—supporting fraud detection, performance monitoring, and strategic planning through impactful and actionable visuals.</a:t>
            </a:r>
            <a:r>
              <a:rPr lang="en-US" sz="1400" dirty="0">
                <a:solidFill>
                  <a:schemeClr val="tx1"/>
                </a:solidFill>
              </a:rPr>
              <a:t>.</a:t>
            </a:r>
            <a:endParaRPr lang="en-IN" sz="1400" dirty="0">
              <a:solidFill>
                <a:schemeClr val="tx1"/>
              </a:solidFill>
            </a:endParaRPr>
          </a:p>
        </p:txBody>
      </p:sp>
      <p:pic>
        <p:nvPicPr>
          <p:cNvPr id="2097155" name="Picture Placeholder 5"/>
          <p:cNvPicPr>
            <a:picLocks noGrp="1"/>
          </p:cNvPicPr>
          <p:nvPr>
            <p:ph type="pic" sz="quarter" idx="12"/>
          </p:nvPr>
        </p:nvPicPr>
        <p:blipFill>
          <a:blip r:embed="rId2"/>
          <a:srcRect l="496" r="496"/>
          <a:stretch>
            <a:fillRect/>
          </a:stretch>
        </p:blip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A3EC6F-BAF0-A2B0-E55A-DD10A5531E7F}"/>
              </a:ext>
            </a:extLst>
          </p:cNvPr>
          <p:cNvSpPr>
            <a:spLocks noGrp="1"/>
          </p:cNvSpPr>
          <p:nvPr>
            <p:ph type="body" sz="quarter" idx="32"/>
          </p:nvPr>
        </p:nvSpPr>
        <p:spPr>
          <a:xfrm>
            <a:off x="7019924" y="295274"/>
            <a:ext cx="4733925" cy="3362325"/>
          </a:xfrm>
        </p:spPr>
        <p:txBody>
          <a:bodyPr>
            <a:normAutofit fontScale="77500" lnSpcReduction="20000"/>
          </a:bodyPr>
          <a:lstStyle/>
          <a:p>
            <a:pPr marL="171450" indent="-171450">
              <a:buFont typeface="Wingdings" panose="05000000000000000000" pitchFamily="2" charset="2"/>
              <a:buChar char="q"/>
            </a:pPr>
            <a:r>
              <a:rPr lang="en-US" sz="2300" b="1" dirty="0"/>
              <a:t>Transactions per Week (pie Chart)</a:t>
            </a:r>
          </a:p>
          <a:p>
            <a:pPr marL="171450" indent="-171450">
              <a:buFont typeface="Wingdings" panose="05000000000000000000" pitchFamily="2" charset="2"/>
              <a:buChar char="q"/>
            </a:pPr>
            <a:r>
              <a:rPr lang="en-GB" sz="1500" dirty="0"/>
              <a:t>Visualizes the percentage distribution of weekly transactions:</a:t>
            </a:r>
          </a:p>
          <a:p>
            <a:pPr>
              <a:buFont typeface="Arial" panose="020B0604020202020204" pitchFamily="34" charset="0"/>
              <a:buChar char="•"/>
            </a:pPr>
            <a:r>
              <a:rPr lang="en-GB" sz="1500" dirty="0"/>
              <a:t>Monday: 15%</a:t>
            </a:r>
          </a:p>
          <a:p>
            <a:pPr>
              <a:buFont typeface="Arial" panose="020B0604020202020204" pitchFamily="34" charset="0"/>
              <a:buChar char="•"/>
            </a:pPr>
            <a:r>
              <a:rPr lang="en-GB" sz="1500" dirty="0"/>
              <a:t>Tuesday: 14%</a:t>
            </a:r>
          </a:p>
          <a:p>
            <a:pPr>
              <a:buFont typeface="Arial" panose="020B0604020202020204" pitchFamily="34" charset="0"/>
              <a:buChar char="•"/>
            </a:pPr>
            <a:r>
              <a:rPr lang="en-GB" sz="1500" dirty="0"/>
              <a:t>Wednesday: 14%</a:t>
            </a:r>
          </a:p>
          <a:p>
            <a:pPr>
              <a:buFont typeface="Arial" panose="020B0604020202020204" pitchFamily="34" charset="0"/>
              <a:buChar char="•"/>
            </a:pPr>
            <a:r>
              <a:rPr lang="en-GB" sz="1500" dirty="0"/>
              <a:t>Thursday: 15%</a:t>
            </a:r>
          </a:p>
          <a:p>
            <a:pPr>
              <a:buFont typeface="Arial" panose="020B0604020202020204" pitchFamily="34" charset="0"/>
              <a:buChar char="•"/>
            </a:pPr>
            <a:r>
              <a:rPr lang="en-GB" sz="1500" dirty="0"/>
              <a:t>Friday: 14%</a:t>
            </a:r>
          </a:p>
          <a:p>
            <a:pPr>
              <a:buFont typeface="Arial" panose="020B0604020202020204" pitchFamily="34" charset="0"/>
              <a:buChar char="•"/>
            </a:pPr>
            <a:r>
              <a:rPr lang="en-GB" sz="1500" dirty="0"/>
              <a:t>Saturday: 13%</a:t>
            </a:r>
          </a:p>
          <a:p>
            <a:pPr>
              <a:buFont typeface="Arial" panose="020B0604020202020204" pitchFamily="34" charset="0"/>
              <a:buChar char="•"/>
            </a:pPr>
            <a:r>
              <a:rPr lang="en-GB" sz="1500" dirty="0"/>
              <a:t>Sunday: 15%</a:t>
            </a:r>
          </a:p>
          <a:p>
            <a:endParaRPr lang="en-IN" dirty="0"/>
          </a:p>
        </p:txBody>
      </p:sp>
      <p:sp>
        <p:nvSpPr>
          <p:cNvPr id="9" name="Text Placeholder 3">
            <a:extLst>
              <a:ext uri="{FF2B5EF4-FFF2-40B4-BE49-F238E27FC236}">
                <a16:creationId xmlns:a16="http://schemas.microsoft.com/office/drawing/2014/main" id="{2252380A-8D24-EB45-ABEC-99FAED6693AB}"/>
              </a:ext>
            </a:extLst>
          </p:cNvPr>
          <p:cNvSpPr txBox="1">
            <a:spLocks/>
          </p:cNvSpPr>
          <p:nvPr/>
        </p:nvSpPr>
        <p:spPr>
          <a:xfrm>
            <a:off x="7019924" y="3676648"/>
            <a:ext cx="4467226" cy="2695575"/>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lang="en-US" sz="1200" kern="1200" dirty="0" smtClean="0">
                <a:solidFill>
                  <a:schemeClr val="tx2"/>
                </a:solidFill>
                <a:latin typeface="+mn-lt"/>
                <a:ea typeface="Open Sans" pitchFamily="2" charset="0"/>
                <a:cs typeface="Open Sans" pitchFamily="2" charset="0"/>
              </a:defRPr>
            </a:lvl1pPr>
            <a:lvl2pPr marL="0" indent="0" algn="l" defTabSz="914400" rtl="0" eaLnBrk="1" latinLnBrk="0" hangingPunct="1">
              <a:lnSpc>
                <a:spcPct val="150000"/>
              </a:lnSpc>
              <a:spcBef>
                <a:spcPts val="500"/>
              </a:spcBef>
              <a:buFont typeface="Arial" panose="020B0604020202020204" pitchFamily="34" charset="0"/>
              <a:buNone/>
              <a:defRPr lang="en-US" sz="1100" kern="1200" dirty="0" smtClean="0">
                <a:solidFill>
                  <a:schemeClr val="tx2"/>
                </a:solidFill>
                <a:latin typeface="+mn-lt"/>
                <a:ea typeface="Open Sans" pitchFamily="2" charset="0"/>
                <a:cs typeface="Open Sans" pitchFamily="2" charset="0"/>
              </a:defRPr>
            </a:lvl2pPr>
            <a:lvl3pPr marL="0" indent="0" algn="l" defTabSz="914400" rtl="0" eaLnBrk="1" latinLnBrk="0" hangingPunct="1">
              <a:lnSpc>
                <a:spcPct val="150000"/>
              </a:lnSpc>
              <a:spcBef>
                <a:spcPts val="500"/>
              </a:spcBef>
              <a:buFont typeface="Arial" panose="020B0604020202020204" pitchFamily="34" charset="0"/>
              <a:buNone/>
              <a:defRPr lang="en-US" sz="1100" kern="1200" dirty="0" smtClean="0">
                <a:solidFill>
                  <a:schemeClr val="tx2"/>
                </a:solidFill>
                <a:latin typeface="+mn-lt"/>
                <a:ea typeface="Open Sans" pitchFamily="2" charset="0"/>
                <a:cs typeface="Open Sans" pitchFamily="2" charset="0"/>
              </a:defRPr>
            </a:lvl3pPr>
            <a:lvl4pPr marL="0" indent="0" algn="l" defTabSz="914400" rtl="0" eaLnBrk="1" latinLnBrk="0" hangingPunct="1">
              <a:lnSpc>
                <a:spcPct val="150000"/>
              </a:lnSpc>
              <a:spcBef>
                <a:spcPts val="500"/>
              </a:spcBef>
              <a:buFont typeface="Arial" panose="020B0604020202020204" pitchFamily="34" charset="0"/>
              <a:buNone/>
              <a:defRPr lang="en-US" sz="1100" kern="1200" dirty="0" smtClean="0">
                <a:solidFill>
                  <a:schemeClr val="tx2"/>
                </a:solidFill>
                <a:latin typeface="+mn-lt"/>
                <a:ea typeface="Open Sans" pitchFamily="2" charset="0"/>
                <a:cs typeface="Open Sans" pitchFamily="2" charset="0"/>
              </a:defRPr>
            </a:lvl4pPr>
            <a:lvl5pPr marL="0" indent="0" algn="l" defTabSz="914400" rtl="0" eaLnBrk="1" latinLnBrk="0" hangingPunct="1">
              <a:lnSpc>
                <a:spcPct val="150000"/>
              </a:lnSpc>
              <a:spcBef>
                <a:spcPts val="500"/>
              </a:spcBef>
              <a:buFont typeface="Arial" panose="020B0604020202020204" pitchFamily="34" charset="0"/>
              <a:buNone/>
              <a:defRPr lang="en-IN" sz="1100" kern="1200" dirty="0">
                <a:solidFill>
                  <a:schemeClr val="tx2"/>
                </a:solidFill>
                <a:latin typeface="+mn-lt"/>
                <a:ea typeface="Open Sans" pitchFamily="2" charset="0"/>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Wingdings" panose="05000000000000000000" pitchFamily="2" charset="2"/>
              <a:buChar char="q"/>
            </a:pPr>
            <a:r>
              <a:rPr lang="en-US" sz="1800" b="1" dirty="0"/>
              <a:t>Transactions per Month Bar Chart</a:t>
            </a:r>
          </a:p>
          <a:p>
            <a:pPr marL="742950" lvl="1" indent="-285750" algn="just">
              <a:buFont typeface="Arial" panose="020B0604020202020204" pitchFamily="34" charset="0"/>
              <a:buChar char="•"/>
            </a:pPr>
            <a:r>
              <a:rPr lang="en-US" sz="1400" dirty="0"/>
              <a:t>Highlights country-wise distribution.</a:t>
            </a:r>
          </a:p>
          <a:p>
            <a:pPr marL="742950" lvl="1" indent="-285750" algn="just">
              <a:buFont typeface="Arial" panose="020B0604020202020204" pitchFamily="34" charset="0"/>
              <a:buChar char="•"/>
            </a:pPr>
            <a:r>
              <a:rPr lang="en-US" sz="1400" dirty="0"/>
              <a:t>Strong clustering in the </a:t>
            </a:r>
            <a:r>
              <a:rPr lang="en-US" sz="1400" b="1" dirty="0"/>
              <a:t>US and Europe</a:t>
            </a:r>
            <a:r>
              <a:rPr lang="en-US" sz="1400" dirty="0"/>
              <a:t> – indicates high crowdfunding activity there.</a:t>
            </a:r>
          </a:p>
        </p:txBody>
      </p:sp>
      <p:graphicFrame>
        <p:nvGraphicFramePr>
          <p:cNvPr id="7" name="Chart 6">
            <a:extLst>
              <a:ext uri="{FF2B5EF4-FFF2-40B4-BE49-F238E27FC236}">
                <a16:creationId xmlns:a16="http://schemas.microsoft.com/office/drawing/2014/main" id="{6032B01E-9392-4DF3-B43F-5F7103951045}"/>
              </a:ext>
            </a:extLst>
          </p:cNvPr>
          <p:cNvGraphicFramePr>
            <a:graphicFrameLocks/>
          </p:cNvGraphicFramePr>
          <p:nvPr>
            <p:extLst>
              <p:ext uri="{D42A27DB-BD31-4B8C-83A1-F6EECF244321}">
                <p14:modId xmlns:p14="http://schemas.microsoft.com/office/powerpoint/2010/main" val="2597028737"/>
              </p:ext>
            </p:extLst>
          </p:nvPr>
        </p:nvGraphicFramePr>
        <p:xfrm>
          <a:off x="1181654" y="171450"/>
          <a:ext cx="5077691" cy="2819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BF257823-8452-F4FB-0368-ADD6D228CA7E}"/>
              </a:ext>
            </a:extLst>
          </p:cNvPr>
          <p:cNvGraphicFramePr>
            <a:graphicFrameLocks/>
          </p:cNvGraphicFramePr>
          <p:nvPr>
            <p:extLst>
              <p:ext uri="{D42A27DB-BD31-4B8C-83A1-F6EECF244321}">
                <p14:modId xmlns:p14="http://schemas.microsoft.com/office/powerpoint/2010/main" val="325736160"/>
              </p:ext>
            </p:extLst>
          </p:nvPr>
        </p:nvGraphicFramePr>
        <p:xfrm>
          <a:off x="1181654" y="3200401"/>
          <a:ext cx="5077691" cy="25812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51737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64E0F360-4AE3-BC58-5F53-E096D69E88F5}"/>
              </a:ext>
            </a:extLst>
          </p:cNvPr>
          <p:cNvSpPr txBox="1">
            <a:spLocks/>
          </p:cNvSpPr>
          <p:nvPr/>
        </p:nvSpPr>
        <p:spPr>
          <a:xfrm>
            <a:off x="7019925" y="295275"/>
            <a:ext cx="3733798" cy="2695575"/>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lang="en-US" sz="1200" kern="1200" dirty="0" smtClean="0">
                <a:solidFill>
                  <a:schemeClr val="tx2"/>
                </a:solidFill>
                <a:latin typeface="+mn-lt"/>
                <a:ea typeface="Open Sans" pitchFamily="2" charset="0"/>
                <a:cs typeface="Open Sans" pitchFamily="2" charset="0"/>
              </a:defRPr>
            </a:lvl1pPr>
            <a:lvl2pPr marL="0" indent="0" algn="l" defTabSz="914400" rtl="0" eaLnBrk="1" latinLnBrk="0" hangingPunct="1">
              <a:lnSpc>
                <a:spcPct val="150000"/>
              </a:lnSpc>
              <a:spcBef>
                <a:spcPts val="500"/>
              </a:spcBef>
              <a:buFont typeface="Arial" panose="020B0604020202020204" pitchFamily="34" charset="0"/>
              <a:buNone/>
              <a:defRPr lang="en-US" sz="1100" kern="1200" dirty="0" smtClean="0">
                <a:solidFill>
                  <a:schemeClr val="tx2"/>
                </a:solidFill>
                <a:latin typeface="+mn-lt"/>
                <a:ea typeface="Open Sans" pitchFamily="2" charset="0"/>
                <a:cs typeface="Open Sans" pitchFamily="2" charset="0"/>
              </a:defRPr>
            </a:lvl2pPr>
            <a:lvl3pPr marL="0" indent="0" algn="l" defTabSz="914400" rtl="0" eaLnBrk="1" latinLnBrk="0" hangingPunct="1">
              <a:lnSpc>
                <a:spcPct val="150000"/>
              </a:lnSpc>
              <a:spcBef>
                <a:spcPts val="500"/>
              </a:spcBef>
              <a:buFont typeface="Arial" panose="020B0604020202020204" pitchFamily="34" charset="0"/>
              <a:buNone/>
              <a:defRPr lang="en-US" sz="1100" kern="1200" dirty="0" smtClean="0">
                <a:solidFill>
                  <a:schemeClr val="tx2"/>
                </a:solidFill>
                <a:latin typeface="+mn-lt"/>
                <a:ea typeface="Open Sans" pitchFamily="2" charset="0"/>
                <a:cs typeface="Open Sans" pitchFamily="2" charset="0"/>
              </a:defRPr>
            </a:lvl3pPr>
            <a:lvl4pPr marL="0" indent="0" algn="l" defTabSz="914400" rtl="0" eaLnBrk="1" latinLnBrk="0" hangingPunct="1">
              <a:lnSpc>
                <a:spcPct val="150000"/>
              </a:lnSpc>
              <a:spcBef>
                <a:spcPts val="500"/>
              </a:spcBef>
              <a:buFont typeface="Arial" panose="020B0604020202020204" pitchFamily="34" charset="0"/>
              <a:buNone/>
              <a:defRPr lang="en-US" sz="1100" kern="1200" dirty="0" smtClean="0">
                <a:solidFill>
                  <a:schemeClr val="tx2"/>
                </a:solidFill>
                <a:latin typeface="+mn-lt"/>
                <a:ea typeface="Open Sans" pitchFamily="2" charset="0"/>
                <a:cs typeface="Open Sans" pitchFamily="2" charset="0"/>
              </a:defRPr>
            </a:lvl4pPr>
            <a:lvl5pPr marL="0" indent="0" algn="l" defTabSz="914400" rtl="0" eaLnBrk="1" latinLnBrk="0" hangingPunct="1">
              <a:lnSpc>
                <a:spcPct val="150000"/>
              </a:lnSpc>
              <a:spcBef>
                <a:spcPts val="500"/>
              </a:spcBef>
              <a:buFont typeface="Arial" panose="020B0604020202020204" pitchFamily="34" charset="0"/>
              <a:buNone/>
              <a:defRPr lang="en-IN" sz="1100" kern="1200" dirty="0">
                <a:solidFill>
                  <a:schemeClr val="tx2"/>
                </a:solidFill>
                <a:latin typeface="+mn-lt"/>
                <a:ea typeface="Open Sans" pitchFamily="2" charset="0"/>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Wingdings" panose="05000000000000000000" pitchFamily="2" charset="2"/>
              <a:buChar char="q"/>
            </a:pPr>
            <a:r>
              <a:rPr lang="en-GB" sz="1800" b="1" dirty="0"/>
              <a:t>Transaction Volume by Bank (Bar Chart) </a:t>
            </a:r>
          </a:p>
          <a:p>
            <a:r>
              <a:rPr lang="en-GB" dirty="0"/>
              <a:t>Compares transaction volumes handled by different banks:</a:t>
            </a:r>
          </a:p>
          <a:p>
            <a:pPr>
              <a:buFont typeface="Arial" panose="020B0604020202020204" pitchFamily="34" charset="0"/>
              <a:buChar char="•"/>
            </a:pPr>
            <a:r>
              <a:rPr lang="en-GB" dirty="0"/>
              <a:t>Axis Bank, ICICI, SBI, HDFC, Yes Bank, Kotak</a:t>
            </a:r>
          </a:p>
          <a:p>
            <a:endParaRPr lang="en-US" dirty="0"/>
          </a:p>
        </p:txBody>
      </p:sp>
      <p:sp>
        <p:nvSpPr>
          <p:cNvPr id="8" name="Text Placeholder 3">
            <a:extLst>
              <a:ext uri="{FF2B5EF4-FFF2-40B4-BE49-F238E27FC236}">
                <a16:creationId xmlns:a16="http://schemas.microsoft.com/office/drawing/2014/main" id="{94556B77-D9CF-7BBD-D866-7B0B7CA52E83}"/>
              </a:ext>
            </a:extLst>
          </p:cNvPr>
          <p:cNvSpPr txBox="1">
            <a:spLocks/>
          </p:cNvSpPr>
          <p:nvPr/>
        </p:nvSpPr>
        <p:spPr>
          <a:xfrm>
            <a:off x="7019925" y="3354742"/>
            <a:ext cx="3733798" cy="2695575"/>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lang="en-US" sz="1200" kern="1200" dirty="0" smtClean="0">
                <a:solidFill>
                  <a:schemeClr val="tx2"/>
                </a:solidFill>
                <a:latin typeface="+mn-lt"/>
                <a:ea typeface="Open Sans" pitchFamily="2" charset="0"/>
                <a:cs typeface="Open Sans" pitchFamily="2" charset="0"/>
              </a:defRPr>
            </a:lvl1pPr>
            <a:lvl2pPr marL="0" indent="0" algn="l" defTabSz="914400" rtl="0" eaLnBrk="1" latinLnBrk="0" hangingPunct="1">
              <a:lnSpc>
                <a:spcPct val="150000"/>
              </a:lnSpc>
              <a:spcBef>
                <a:spcPts val="500"/>
              </a:spcBef>
              <a:buFont typeface="Arial" panose="020B0604020202020204" pitchFamily="34" charset="0"/>
              <a:buNone/>
              <a:defRPr lang="en-US" sz="1100" kern="1200" dirty="0" smtClean="0">
                <a:solidFill>
                  <a:schemeClr val="tx2"/>
                </a:solidFill>
                <a:latin typeface="+mn-lt"/>
                <a:ea typeface="Open Sans" pitchFamily="2" charset="0"/>
                <a:cs typeface="Open Sans" pitchFamily="2" charset="0"/>
              </a:defRPr>
            </a:lvl2pPr>
            <a:lvl3pPr marL="0" indent="0" algn="l" defTabSz="914400" rtl="0" eaLnBrk="1" latinLnBrk="0" hangingPunct="1">
              <a:lnSpc>
                <a:spcPct val="150000"/>
              </a:lnSpc>
              <a:spcBef>
                <a:spcPts val="500"/>
              </a:spcBef>
              <a:buFont typeface="Arial" panose="020B0604020202020204" pitchFamily="34" charset="0"/>
              <a:buNone/>
              <a:defRPr lang="en-US" sz="1100" kern="1200" dirty="0" smtClean="0">
                <a:solidFill>
                  <a:schemeClr val="tx2"/>
                </a:solidFill>
                <a:latin typeface="+mn-lt"/>
                <a:ea typeface="Open Sans" pitchFamily="2" charset="0"/>
                <a:cs typeface="Open Sans" pitchFamily="2" charset="0"/>
              </a:defRPr>
            </a:lvl3pPr>
            <a:lvl4pPr marL="0" indent="0" algn="l" defTabSz="914400" rtl="0" eaLnBrk="1" latinLnBrk="0" hangingPunct="1">
              <a:lnSpc>
                <a:spcPct val="150000"/>
              </a:lnSpc>
              <a:spcBef>
                <a:spcPts val="500"/>
              </a:spcBef>
              <a:buFont typeface="Arial" panose="020B0604020202020204" pitchFamily="34" charset="0"/>
              <a:buNone/>
              <a:defRPr lang="en-US" sz="1100" kern="1200" dirty="0" smtClean="0">
                <a:solidFill>
                  <a:schemeClr val="tx2"/>
                </a:solidFill>
                <a:latin typeface="+mn-lt"/>
                <a:ea typeface="Open Sans" pitchFamily="2" charset="0"/>
                <a:cs typeface="Open Sans" pitchFamily="2" charset="0"/>
              </a:defRPr>
            </a:lvl4pPr>
            <a:lvl5pPr marL="0" indent="0" algn="l" defTabSz="914400" rtl="0" eaLnBrk="1" latinLnBrk="0" hangingPunct="1">
              <a:lnSpc>
                <a:spcPct val="150000"/>
              </a:lnSpc>
              <a:spcBef>
                <a:spcPts val="500"/>
              </a:spcBef>
              <a:buFont typeface="Arial" panose="020B0604020202020204" pitchFamily="34" charset="0"/>
              <a:buNone/>
              <a:defRPr lang="en-IN" sz="1100" kern="1200" dirty="0">
                <a:solidFill>
                  <a:schemeClr val="tx2"/>
                </a:solidFill>
                <a:latin typeface="+mn-lt"/>
                <a:ea typeface="Open Sans" pitchFamily="2" charset="0"/>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Wingdings" panose="05000000000000000000" pitchFamily="2" charset="2"/>
              <a:buChar char="q"/>
            </a:pPr>
            <a:r>
              <a:rPr lang="en-GB" sz="1800" b="1" dirty="0"/>
              <a:t>Total Transaction Amount by Branch (Area Chart)</a:t>
            </a:r>
            <a:endParaRPr lang="en-US" sz="1800" b="1" dirty="0"/>
          </a:p>
          <a:p>
            <a:pPr marL="171450" indent="-171450">
              <a:buFont typeface="Wingdings" panose="05000000000000000000" pitchFamily="2" charset="2"/>
              <a:buChar char="q"/>
            </a:pPr>
            <a:endParaRPr lang="en-US" b="1" dirty="0"/>
          </a:p>
        </p:txBody>
      </p:sp>
      <p:graphicFrame>
        <p:nvGraphicFramePr>
          <p:cNvPr id="9" name="Chart 8">
            <a:extLst>
              <a:ext uri="{FF2B5EF4-FFF2-40B4-BE49-F238E27FC236}">
                <a16:creationId xmlns:a16="http://schemas.microsoft.com/office/drawing/2014/main" id="{E7AF1F3E-8A1E-1D42-6CD0-B7EE5E8E6BFE}"/>
              </a:ext>
            </a:extLst>
          </p:cNvPr>
          <p:cNvGraphicFramePr>
            <a:graphicFrameLocks/>
          </p:cNvGraphicFramePr>
          <p:nvPr>
            <p:extLst>
              <p:ext uri="{D42A27DB-BD31-4B8C-83A1-F6EECF244321}">
                <p14:modId xmlns:p14="http://schemas.microsoft.com/office/powerpoint/2010/main" val="2713147872"/>
              </p:ext>
            </p:extLst>
          </p:nvPr>
        </p:nvGraphicFramePr>
        <p:xfrm>
          <a:off x="1438277" y="409575"/>
          <a:ext cx="4868141" cy="25812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D7DBAB2D-7EEB-09CC-8A02-4140A7A68667}"/>
              </a:ext>
            </a:extLst>
          </p:cNvPr>
          <p:cNvGraphicFramePr>
            <a:graphicFrameLocks/>
          </p:cNvGraphicFramePr>
          <p:nvPr>
            <p:extLst>
              <p:ext uri="{D42A27DB-BD31-4B8C-83A1-F6EECF244321}">
                <p14:modId xmlns:p14="http://schemas.microsoft.com/office/powerpoint/2010/main" val="2962267533"/>
              </p:ext>
            </p:extLst>
          </p:nvPr>
        </p:nvGraphicFramePr>
        <p:xfrm>
          <a:off x="1438277" y="3149954"/>
          <a:ext cx="5087216" cy="285750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4">
            <a:extLst>
              <a:ext uri="{FF2B5EF4-FFF2-40B4-BE49-F238E27FC236}">
                <a16:creationId xmlns:a16="http://schemas.microsoft.com/office/drawing/2014/main" id="{051BF05B-8906-6766-1828-6978CE200386}"/>
              </a:ext>
            </a:extLst>
          </p:cNvPr>
          <p:cNvSpPr>
            <a:spLocks noChangeArrowheads="1"/>
          </p:cNvSpPr>
          <p:nvPr/>
        </p:nvSpPr>
        <p:spPr bwMode="auto">
          <a:xfrm>
            <a:off x="7019925" y="4191835"/>
            <a:ext cx="4423006" cy="77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200" i="0" u="none" strike="noStrike" cap="none" normalizeH="0" baseline="0" dirty="0">
                <a:ln>
                  <a:noFill/>
                </a:ln>
                <a:solidFill>
                  <a:schemeClr val="tx1">
                    <a:lumMod val="85000"/>
                    <a:lumOff val="15000"/>
                  </a:schemeClr>
                </a:solidFill>
                <a:effectLst/>
                <a:latin typeface="Arial" panose="020B0604020202020204" pitchFamily="34" charset="0"/>
              </a:rPr>
              <a:t>Shows the transaction value by branch location.</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200" i="0" u="none" strike="noStrike" cap="none" normalizeH="0" baseline="0" dirty="0">
                <a:ln>
                  <a:noFill/>
                </a:ln>
                <a:solidFill>
                  <a:schemeClr val="tx1">
                    <a:lumMod val="85000"/>
                    <a:lumOff val="15000"/>
                  </a:schemeClr>
                </a:solidFill>
                <a:effectLst/>
                <a:latin typeface="Arial" panose="020B0604020202020204" pitchFamily="34" charset="0"/>
              </a:rPr>
              <a:t>Useful for identifying high-performing or low-activity branches</a:t>
            </a:r>
            <a:r>
              <a:rPr kumimoji="0" lang="en-US" altLang="en-US" sz="9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588776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E984DBC-A3DA-99EE-C929-F77EEB170D42}"/>
              </a:ext>
            </a:extLst>
          </p:cNvPr>
          <p:cNvSpPr>
            <a:spLocks noGrp="1"/>
          </p:cNvSpPr>
          <p:nvPr>
            <p:ph type="body" sz="quarter" idx="32"/>
          </p:nvPr>
        </p:nvSpPr>
        <p:spPr>
          <a:xfrm>
            <a:off x="5957547" y="105549"/>
            <a:ext cx="4867275" cy="1373669"/>
          </a:xfrm>
        </p:spPr>
        <p:txBody>
          <a:bodyPr/>
          <a:lstStyle/>
          <a:p>
            <a:pPr algn="just"/>
            <a:r>
              <a:rPr lang="en-US" sz="2000" b="1" dirty="0">
                <a:solidFill>
                  <a:schemeClr val="tx1"/>
                </a:solidFill>
              </a:rPr>
              <a:t>Top KPI Summary</a:t>
            </a:r>
          </a:p>
          <a:p>
            <a:pPr algn="just"/>
            <a:r>
              <a:rPr lang="en-US" dirty="0"/>
              <a:t>    </a:t>
            </a:r>
          </a:p>
        </p:txBody>
      </p:sp>
      <p:sp>
        <p:nvSpPr>
          <p:cNvPr id="8" name="Rectangle 7">
            <a:extLst>
              <a:ext uri="{FF2B5EF4-FFF2-40B4-BE49-F238E27FC236}">
                <a16:creationId xmlns:a16="http://schemas.microsoft.com/office/drawing/2014/main" id="{7EC48D59-CA05-7A56-FD6E-2C6A3EE31A52}"/>
              </a:ext>
            </a:extLst>
          </p:cNvPr>
          <p:cNvSpPr/>
          <p:nvPr/>
        </p:nvSpPr>
        <p:spPr>
          <a:xfrm>
            <a:off x="1158242" y="637871"/>
            <a:ext cx="1885956" cy="841347"/>
          </a:xfrm>
          <a:prstGeom prst="rect">
            <a:avLst/>
          </a:prstGeom>
          <a:solidFill>
            <a:schemeClr val="accent1">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1400" b="1"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rPr>
              <a:t>TOTAL CREDIT AMOUNT </a:t>
            </a:r>
          </a:p>
          <a:p>
            <a:pPr algn="ctr"/>
            <a:r>
              <a:rPr lang="en-IN" sz="1400" b="1"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a typeface="+mn-ea"/>
                <a:cs typeface="+mn-cs"/>
              </a:rPr>
              <a:t>127603386.41</a:t>
            </a:r>
            <a:r>
              <a:rPr lang="en-IN" sz="1400" b="1"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rPr>
              <a:t> </a:t>
            </a:r>
          </a:p>
        </p:txBody>
      </p:sp>
      <p:sp>
        <p:nvSpPr>
          <p:cNvPr id="10" name="Rectangle 9">
            <a:extLst>
              <a:ext uri="{FF2B5EF4-FFF2-40B4-BE49-F238E27FC236}">
                <a16:creationId xmlns:a16="http://schemas.microsoft.com/office/drawing/2014/main" id="{061A0617-5933-1EA2-F0FD-766488FB7149}"/>
              </a:ext>
            </a:extLst>
          </p:cNvPr>
          <p:cNvSpPr/>
          <p:nvPr/>
        </p:nvSpPr>
        <p:spPr>
          <a:xfrm>
            <a:off x="3696348" y="1479218"/>
            <a:ext cx="1885956" cy="1023938"/>
          </a:xfrm>
          <a:prstGeom prst="rect">
            <a:avLst/>
          </a:prstGeom>
          <a:solidFill>
            <a:schemeClr val="accent1">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400" b="1"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a typeface="+mn-ea"/>
                <a:cs typeface="+mn-cs"/>
              </a:rPr>
              <a:t>TOTAL DEBIT AMOUNT </a:t>
            </a:r>
            <a:endParaRPr lang="en-IN" sz="1400" b="1"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p>
            <a:pPr algn="ctr"/>
            <a:r>
              <a:rPr lang="en-IN" sz="1400" b="1"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a typeface="+mn-ea"/>
                <a:cs typeface="+mn-cs"/>
              </a:rPr>
              <a:t>127285269</a:t>
            </a:r>
            <a:r>
              <a:rPr lang="en-IN" sz="1400" b="1"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rPr>
              <a:t> </a:t>
            </a:r>
          </a:p>
        </p:txBody>
      </p:sp>
      <p:sp>
        <p:nvSpPr>
          <p:cNvPr id="12" name="Rectangle 11">
            <a:extLst>
              <a:ext uri="{FF2B5EF4-FFF2-40B4-BE49-F238E27FC236}">
                <a16:creationId xmlns:a16="http://schemas.microsoft.com/office/drawing/2014/main" id="{6847D552-9D65-EF53-3BCD-6FDBBCC0F65C}"/>
              </a:ext>
            </a:extLst>
          </p:cNvPr>
          <p:cNvSpPr/>
          <p:nvPr/>
        </p:nvSpPr>
        <p:spPr>
          <a:xfrm>
            <a:off x="1158241" y="2503156"/>
            <a:ext cx="1885957" cy="925844"/>
          </a:xfrm>
          <a:prstGeom prst="rect">
            <a:avLst/>
          </a:prstGeom>
          <a:solidFill>
            <a:schemeClr val="accent1">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1400" b="1" i="0" u="none" strike="noStrike" cap="none" spc="0" dirty="0">
                <a:ln w="0"/>
                <a:solidFill>
                  <a:schemeClr val="tx1"/>
                </a:solidFill>
                <a:effectLst>
                  <a:outerShdw blurRad="38100" dist="19050" dir="2700000" algn="tl" rotWithShape="0">
                    <a:schemeClr val="dk1">
                      <a:alpha val="40000"/>
                    </a:schemeClr>
                  </a:outerShdw>
                </a:effectLst>
                <a:latin typeface="Aptos Narrow" panose="020B0004020202020204" pitchFamily="34" charset="0"/>
                <a:ea typeface="+mn-ea"/>
                <a:cs typeface="+mn-cs"/>
              </a:rPr>
              <a:t>CREDIT</a:t>
            </a:r>
            <a:r>
              <a:rPr lang="en-IN" sz="1400" b="1" i="0" u="none" strike="noStrike" cap="none" spc="0" baseline="0" dirty="0">
                <a:ln w="0"/>
                <a:solidFill>
                  <a:schemeClr val="tx1"/>
                </a:solidFill>
                <a:effectLst>
                  <a:outerShdw blurRad="38100" dist="19050" dir="2700000" algn="tl" rotWithShape="0">
                    <a:schemeClr val="dk1">
                      <a:alpha val="40000"/>
                    </a:schemeClr>
                  </a:outerShdw>
                </a:effectLst>
                <a:latin typeface="Aptos Narrow" panose="020B0004020202020204" pitchFamily="34" charset="0"/>
                <a:ea typeface="+mn-ea"/>
                <a:cs typeface="+mn-cs"/>
              </a:rPr>
              <a:t> TO DEBIT RATIO</a:t>
            </a:r>
          </a:p>
          <a:p>
            <a:pPr algn="ctr"/>
            <a:r>
              <a:rPr lang="en-IN" sz="1400" b="1" i="0" u="none" strike="noStrike" cap="none" spc="0" dirty="0">
                <a:ln w="0"/>
                <a:solidFill>
                  <a:schemeClr val="tx1"/>
                </a:solidFill>
                <a:effectLst>
                  <a:outerShdw blurRad="38100" dist="19050" dir="2700000" algn="tl" rotWithShape="0">
                    <a:schemeClr val="dk1">
                      <a:alpha val="40000"/>
                    </a:schemeClr>
                  </a:outerShdw>
                </a:effectLst>
                <a:latin typeface="Aptos Narrow" panose="020B0004020202020204" pitchFamily="34" charset="0"/>
                <a:ea typeface="+mn-ea"/>
                <a:cs typeface="+mn-cs"/>
              </a:rPr>
              <a:t>1.0025</a:t>
            </a:r>
            <a:r>
              <a:rPr lang="en-IN" sz="1400" b="1" cap="none" spc="0" dirty="0">
                <a:ln w="0"/>
                <a:solidFill>
                  <a:schemeClr val="tx1"/>
                </a:solidFill>
                <a:effectLst>
                  <a:outerShdw blurRad="38100" dist="19050" dir="2700000" algn="tl" rotWithShape="0">
                    <a:schemeClr val="dk1">
                      <a:alpha val="40000"/>
                    </a:schemeClr>
                  </a:outerShdw>
                </a:effectLst>
                <a:latin typeface="Aptos Narrow" panose="020B0004020202020204" pitchFamily="34" charset="0"/>
              </a:rPr>
              <a:t> </a:t>
            </a:r>
          </a:p>
        </p:txBody>
      </p:sp>
      <p:sp>
        <p:nvSpPr>
          <p:cNvPr id="14" name="Rectangle 13">
            <a:extLst>
              <a:ext uri="{FF2B5EF4-FFF2-40B4-BE49-F238E27FC236}">
                <a16:creationId xmlns:a16="http://schemas.microsoft.com/office/drawing/2014/main" id="{6847D552-9D65-EF53-3BCD-6FDBBCC0F65C}"/>
              </a:ext>
            </a:extLst>
          </p:cNvPr>
          <p:cNvSpPr/>
          <p:nvPr/>
        </p:nvSpPr>
        <p:spPr>
          <a:xfrm>
            <a:off x="3696348" y="3510736"/>
            <a:ext cx="1885956" cy="1023938"/>
          </a:xfrm>
          <a:prstGeom prst="rect">
            <a:avLst/>
          </a:prstGeom>
          <a:solidFill>
            <a:schemeClr val="accent1">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1400" b="1" i="0" u="none" strike="noStrike" cap="none" spc="0" dirty="0">
                <a:ln w="0"/>
                <a:solidFill>
                  <a:schemeClr val="tx1"/>
                </a:solidFill>
                <a:effectLst>
                  <a:outerShdw blurRad="38100" dist="19050" dir="2700000" algn="tl" rotWithShape="0">
                    <a:schemeClr val="dk1">
                      <a:alpha val="40000"/>
                    </a:schemeClr>
                  </a:outerShdw>
                </a:effectLst>
                <a:latin typeface="Aptos Narrow" panose="020B0004020202020204" pitchFamily="34" charset="0"/>
                <a:ea typeface="+mn-ea"/>
                <a:cs typeface="+mn-cs"/>
              </a:rPr>
              <a:t>CREDIT</a:t>
            </a:r>
            <a:r>
              <a:rPr lang="en-IN" sz="1400" b="1" i="0" u="none" strike="noStrike" cap="none" spc="0" baseline="0" dirty="0">
                <a:ln w="0"/>
                <a:solidFill>
                  <a:schemeClr val="tx1"/>
                </a:solidFill>
                <a:effectLst>
                  <a:outerShdw blurRad="38100" dist="19050" dir="2700000" algn="tl" rotWithShape="0">
                    <a:schemeClr val="dk1">
                      <a:alpha val="40000"/>
                    </a:schemeClr>
                  </a:outerShdw>
                </a:effectLst>
                <a:latin typeface="Aptos Narrow" panose="020B0004020202020204" pitchFamily="34" charset="0"/>
                <a:ea typeface="+mn-ea"/>
                <a:cs typeface="+mn-cs"/>
              </a:rPr>
              <a:t> TO DEBIT RATIO</a:t>
            </a:r>
          </a:p>
          <a:p>
            <a:pPr algn="ctr"/>
            <a:r>
              <a:rPr lang="en-IN" sz="1400" b="1" i="0" u="none" strike="noStrike" cap="none" spc="0" dirty="0">
                <a:ln w="0"/>
                <a:solidFill>
                  <a:schemeClr val="tx1"/>
                </a:solidFill>
                <a:effectLst>
                  <a:outerShdw blurRad="38100" dist="19050" dir="2700000" algn="tl" rotWithShape="0">
                    <a:schemeClr val="dk1">
                      <a:alpha val="40000"/>
                    </a:schemeClr>
                  </a:outerShdw>
                </a:effectLst>
                <a:latin typeface="Aptos Narrow" panose="020B0004020202020204" pitchFamily="34" charset="0"/>
                <a:ea typeface="+mn-ea"/>
                <a:cs typeface="+mn-cs"/>
              </a:rPr>
              <a:t>1.0025</a:t>
            </a:r>
            <a:r>
              <a:rPr lang="en-IN" sz="1400" b="1" cap="none" spc="0" dirty="0">
                <a:ln w="0"/>
                <a:solidFill>
                  <a:schemeClr val="tx1"/>
                </a:solidFill>
                <a:effectLst>
                  <a:outerShdw blurRad="38100" dist="19050" dir="2700000" algn="tl" rotWithShape="0">
                    <a:schemeClr val="dk1">
                      <a:alpha val="40000"/>
                    </a:schemeClr>
                  </a:outerShdw>
                </a:effectLst>
                <a:latin typeface="Aptos Narrow" panose="020B0004020202020204" pitchFamily="34" charset="0"/>
              </a:rPr>
              <a:t> </a:t>
            </a:r>
          </a:p>
        </p:txBody>
      </p:sp>
      <p:sp>
        <p:nvSpPr>
          <p:cNvPr id="15" name="Rectangle 14">
            <a:extLst>
              <a:ext uri="{FF2B5EF4-FFF2-40B4-BE49-F238E27FC236}">
                <a16:creationId xmlns:a16="http://schemas.microsoft.com/office/drawing/2014/main" id="{2D81ED5B-03C0-7540-9F27-9799B7D15461}"/>
              </a:ext>
            </a:extLst>
          </p:cNvPr>
          <p:cNvSpPr/>
          <p:nvPr/>
        </p:nvSpPr>
        <p:spPr>
          <a:xfrm>
            <a:off x="1158241" y="4534674"/>
            <a:ext cx="1885957" cy="1023938"/>
          </a:xfrm>
          <a:prstGeom prst="rect">
            <a:avLst/>
          </a:prstGeom>
          <a:solidFill>
            <a:schemeClr val="accent1">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1400" b="1" cap="none" spc="0" dirty="0">
                <a:ln w="0"/>
                <a:solidFill>
                  <a:schemeClr val="tx1"/>
                </a:solidFill>
                <a:effectLst>
                  <a:outerShdw blurRad="38100" dist="19050" dir="2700000" algn="tl" rotWithShape="0">
                    <a:schemeClr val="dk1">
                      <a:alpha val="40000"/>
                    </a:schemeClr>
                  </a:outerShdw>
                </a:effectLst>
                <a:latin typeface="Aptos Narrow" panose="020B0004020202020204" pitchFamily="34" charset="0"/>
              </a:rPr>
              <a:t>ACCOUNT ACTIVITY RATIO</a:t>
            </a:r>
          </a:p>
          <a:p>
            <a:pPr algn="ctr"/>
            <a:r>
              <a:rPr lang="en-IN" sz="1400" b="1" i="0" u="none" strike="noStrike" cap="none" spc="0" dirty="0">
                <a:ln w="0"/>
                <a:solidFill>
                  <a:schemeClr val="tx1"/>
                </a:solidFill>
                <a:effectLst>
                  <a:outerShdw blurRad="38100" dist="19050" dir="2700000" algn="tl" rotWithShape="0">
                    <a:schemeClr val="dk1">
                      <a:alpha val="40000"/>
                    </a:schemeClr>
                  </a:outerShdw>
                </a:effectLst>
                <a:latin typeface="Aptos Narrow" panose="020B0004020202020204" pitchFamily="34" charset="0"/>
                <a:ea typeface="+mn-ea"/>
                <a:cs typeface="+mn-cs"/>
              </a:rPr>
              <a:t>0.00019</a:t>
            </a:r>
            <a:r>
              <a:rPr lang="en-IN" sz="1400" b="1" cap="none" spc="0" dirty="0">
                <a:ln w="0"/>
                <a:solidFill>
                  <a:schemeClr val="tx1"/>
                </a:solidFill>
                <a:effectLst>
                  <a:outerShdw blurRad="38100" dist="19050" dir="2700000" algn="tl" rotWithShape="0">
                    <a:schemeClr val="dk1">
                      <a:alpha val="40000"/>
                    </a:schemeClr>
                  </a:outerShdw>
                </a:effectLst>
                <a:latin typeface="Aptos Narrow" panose="020B0004020202020204" pitchFamily="34" charset="0"/>
              </a:rPr>
              <a:t> </a:t>
            </a:r>
          </a:p>
        </p:txBody>
      </p:sp>
      <p:sp>
        <p:nvSpPr>
          <p:cNvPr id="16" name="Rectangle 15">
            <a:extLst>
              <a:ext uri="{FF2B5EF4-FFF2-40B4-BE49-F238E27FC236}">
                <a16:creationId xmlns:a16="http://schemas.microsoft.com/office/drawing/2014/main" id="{2D81ED5B-03C0-7540-9F27-9799B7D15461}"/>
              </a:ext>
            </a:extLst>
          </p:cNvPr>
          <p:cNvSpPr/>
          <p:nvPr/>
        </p:nvSpPr>
        <p:spPr>
          <a:xfrm>
            <a:off x="3696348" y="5477387"/>
            <a:ext cx="1885956" cy="1023938"/>
          </a:xfrm>
          <a:prstGeom prst="rect">
            <a:avLst/>
          </a:prstGeom>
          <a:solidFill>
            <a:schemeClr val="accent1">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IN" sz="1400" b="1"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rPr>
              <a:t>ACCOUNT ACTIVITY RATIO</a:t>
            </a:r>
          </a:p>
          <a:p>
            <a:pPr algn="ctr"/>
            <a:r>
              <a:rPr lang="en-IN" sz="1400" b="1"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a typeface="+mn-ea"/>
                <a:cs typeface="+mn-cs"/>
              </a:rPr>
              <a:t>0.00019</a:t>
            </a:r>
            <a:r>
              <a:rPr lang="en-IN" sz="1400" b="1"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rPr>
              <a:t> </a:t>
            </a:r>
          </a:p>
        </p:txBody>
      </p:sp>
      <p:sp>
        <p:nvSpPr>
          <p:cNvPr id="6" name="Rectangle 4">
            <a:extLst>
              <a:ext uri="{FF2B5EF4-FFF2-40B4-BE49-F238E27FC236}">
                <a16:creationId xmlns:a16="http://schemas.microsoft.com/office/drawing/2014/main" id="{042F1A83-85F3-E268-2C3C-CF9AF4606AB4}"/>
              </a:ext>
            </a:extLst>
          </p:cNvPr>
          <p:cNvSpPr>
            <a:spLocks noChangeArrowheads="1"/>
          </p:cNvSpPr>
          <p:nvPr/>
        </p:nvSpPr>
        <p:spPr bwMode="auto">
          <a:xfrm>
            <a:off x="5957547" y="1060356"/>
            <a:ext cx="594870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Total Credit Amount:</a:t>
            </a:r>
            <a:br>
              <a:rPr kumimoji="0" lang="en-US" altLang="en-US" sz="1800" i="0" u="none" strike="noStrike" cap="none" normalizeH="0" baseline="0" dirty="0">
                <a:ln>
                  <a:noFill/>
                </a:ln>
                <a:solidFill>
                  <a:schemeClr val="tx1"/>
                </a:solidFill>
                <a:effectLst/>
                <a:latin typeface="Arial" panose="020B0604020202020204" pitchFamily="34" charset="0"/>
              </a:rPr>
            </a:br>
            <a:r>
              <a:rPr kumimoji="0" lang="en-US" altLang="en-US" sz="1000" b="0" i="0" u="none" strike="noStrike" cap="none" normalizeH="0" baseline="0" dirty="0">
                <a:ln>
                  <a:noFill/>
                </a:ln>
                <a:solidFill>
                  <a:schemeClr val="tx1"/>
                </a:solidFill>
                <a:effectLst/>
                <a:latin typeface="Arial Unicode MS" panose="020B0604020202020204" pitchFamily="34" charset="-128"/>
              </a:rPr>
              <a:t>$272,091,634.65</a:t>
            </a:r>
            <a:r>
              <a:rPr kumimoji="0" lang="en-US" altLang="en-US" sz="1100" b="0" i="0" u="none" strike="noStrike" cap="none" normalizeH="0" baseline="0" dirty="0">
                <a:ln>
                  <a:noFill/>
                </a:ln>
                <a:solidFill>
                  <a:schemeClr val="tx1"/>
                </a:solidFill>
                <a:effectLst/>
              </a:rPr>
              <a:t> — Total amount of credit card transactions.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Total Debit Amount:</a:t>
            </a:r>
            <a:br>
              <a:rPr kumimoji="0" lang="en-US" altLang="en-US" sz="1800" i="0" u="none" strike="noStrike" cap="none" normalizeH="0" baseline="0" dirty="0">
                <a:ln>
                  <a:noFill/>
                </a:ln>
                <a:solidFill>
                  <a:schemeClr val="tx1"/>
                </a:solidFill>
                <a:effectLst/>
                <a:latin typeface="Arial" panose="020B0604020202020204" pitchFamily="34" charset="0"/>
              </a:rPr>
            </a:br>
            <a:r>
              <a:rPr kumimoji="0" lang="en-US" altLang="en-US" sz="1000" b="0" i="0" u="none" strike="noStrike" cap="none" normalizeH="0" baseline="0" dirty="0">
                <a:ln>
                  <a:noFill/>
                </a:ln>
                <a:solidFill>
                  <a:schemeClr val="tx1"/>
                </a:solidFill>
                <a:effectLst/>
                <a:latin typeface="Arial Unicode MS" panose="020B0604020202020204" pitchFamily="34" charset="-128"/>
              </a:rPr>
              <a:t>$272,091,634.65</a:t>
            </a:r>
            <a:r>
              <a:rPr kumimoji="0" lang="en-US" altLang="en-US" sz="1100" b="0" i="0" u="none" strike="noStrike" cap="none" normalizeH="0" baseline="0" dirty="0">
                <a:ln>
                  <a:noFill/>
                </a:ln>
                <a:solidFill>
                  <a:schemeClr val="tx1"/>
                </a:solidFill>
                <a:effectLst/>
              </a:rPr>
              <a:t> — Total amount of debit card transactions (equal to credit in this data, possibly test data).</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Credit to Debit Ratio:</a:t>
            </a:r>
            <a:br>
              <a:rPr kumimoji="0" lang="en-US" altLang="en-US" sz="180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000" b="0" i="0" u="none" strike="noStrike" cap="none" normalizeH="0" baseline="0" dirty="0">
                <a:ln>
                  <a:noFill/>
                </a:ln>
                <a:solidFill>
                  <a:schemeClr val="tx1"/>
                </a:solidFill>
                <a:effectLst/>
                <a:latin typeface="Arial Unicode MS" panose="020B0604020202020204" pitchFamily="34" charset="-128"/>
              </a:rPr>
              <a:t>1.0000</a:t>
            </a:r>
            <a:r>
              <a:rPr kumimoji="0" lang="en-US" altLang="en-US" sz="1100" b="0" i="0" u="none" strike="noStrike" cap="none" normalizeH="0" baseline="0" dirty="0">
                <a:ln>
                  <a:noFill/>
                </a:ln>
                <a:solidFill>
                  <a:schemeClr val="tx1"/>
                </a:solidFill>
                <a:effectLst/>
              </a:rPr>
              <a:t> — Indicates equal usage of credit and debit cards.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Net Transaction Amount:</a:t>
            </a:r>
            <a:br>
              <a:rPr kumimoji="0" lang="en-US" altLang="en-US" sz="1800" i="0" u="none" strike="noStrike" cap="none" normalizeH="0" baseline="0" dirty="0">
                <a:ln>
                  <a:noFill/>
                </a:ln>
                <a:solidFill>
                  <a:schemeClr val="tx1"/>
                </a:solidFill>
                <a:effectLst/>
                <a:latin typeface="Arial" panose="020B0604020202020204" pitchFamily="34" charset="0"/>
              </a:rPr>
            </a:br>
            <a:r>
              <a:rPr kumimoji="0" lang="en-US" altLang="en-US" sz="1000" b="0" i="0" u="none" strike="noStrike" cap="none" normalizeH="0" baseline="0" dirty="0">
                <a:ln>
                  <a:noFill/>
                </a:ln>
                <a:solidFill>
                  <a:schemeClr val="tx1"/>
                </a:solidFill>
                <a:effectLst/>
                <a:latin typeface="Arial Unicode MS" panose="020B0604020202020204" pitchFamily="34" charset="-128"/>
              </a:rPr>
              <a:t>$544,183.2</a:t>
            </a:r>
            <a:r>
              <a:rPr kumimoji="0" lang="en-US" altLang="en-US" sz="1100" b="0" i="0" u="none" strike="noStrike" cap="none" normalizeH="0" baseline="0" dirty="0">
                <a:ln>
                  <a:noFill/>
                </a:ln>
                <a:solidFill>
                  <a:schemeClr val="tx1"/>
                </a:solidFill>
                <a:effectLst/>
              </a:rPr>
              <a:t> — Likely the combined total of credit and debit transactions.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Account Activity Ratio:</a:t>
            </a:r>
            <a:br>
              <a:rPr kumimoji="0" lang="en-US" altLang="en-US" sz="1800" i="0" u="none" strike="noStrike" cap="none" normalizeH="0" baseline="0" dirty="0">
                <a:ln>
                  <a:noFill/>
                </a:ln>
                <a:solidFill>
                  <a:schemeClr val="tx1"/>
                </a:solidFill>
                <a:effectLst/>
                <a:latin typeface="Arial" panose="020B0604020202020204" pitchFamily="34" charset="0"/>
              </a:rPr>
            </a:br>
            <a:r>
              <a:rPr kumimoji="0" lang="en-US" altLang="en-US" sz="1000" b="0" i="0" u="none" strike="noStrike" cap="none" normalizeH="0" baseline="0" dirty="0">
                <a:ln>
                  <a:noFill/>
                </a:ln>
                <a:solidFill>
                  <a:schemeClr val="tx1"/>
                </a:solidFill>
                <a:effectLst/>
                <a:latin typeface="Arial Unicode MS" panose="020B0604020202020204" pitchFamily="34" charset="-128"/>
              </a:rPr>
              <a:t>0.60649</a:t>
            </a:r>
            <a:r>
              <a:rPr kumimoji="0" lang="en-US" altLang="en-US" sz="1100" b="0" i="0" u="none" strike="noStrike" cap="none" normalizeH="0" baseline="0" dirty="0">
                <a:ln>
                  <a:noFill/>
                </a:ln>
                <a:solidFill>
                  <a:schemeClr val="tx1"/>
                </a:solidFill>
                <a:effectLst/>
              </a:rPr>
              <a:t> — Shows active accounts proportion compared to total.</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High-Risk Transaction Flag:</a:t>
            </a:r>
            <a:br>
              <a:rPr kumimoji="0" lang="en-US" altLang="en-US" sz="1800" i="0" u="none" strike="noStrike" cap="none" normalizeH="0" baseline="0" dirty="0">
                <a:ln>
                  <a:noFill/>
                </a:ln>
                <a:solidFill>
                  <a:schemeClr val="tx1"/>
                </a:solidFill>
                <a:effectLst/>
                <a:latin typeface="Arial" panose="020B0604020202020204" pitchFamily="34" charset="0"/>
              </a:rPr>
            </a:br>
            <a:r>
              <a:rPr kumimoji="0" lang="en-US" altLang="en-US" sz="1000" b="0" i="0" u="none" strike="noStrike" cap="none" normalizeH="0" baseline="0" dirty="0">
                <a:ln>
                  <a:noFill/>
                </a:ln>
                <a:solidFill>
                  <a:schemeClr val="tx1"/>
                </a:solidFill>
                <a:effectLst/>
                <a:latin typeface="Arial Unicode MS" panose="020B0604020202020204" pitchFamily="34" charset="-128"/>
              </a:rPr>
              <a:t>5545</a:t>
            </a:r>
            <a:r>
              <a:rPr kumimoji="0" lang="en-US" altLang="en-US" sz="1100" b="0" i="0" u="none" strike="noStrike" cap="none" normalizeH="0" baseline="0" dirty="0">
                <a:ln>
                  <a:noFill/>
                </a:ln>
                <a:solidFill>
                  <a:schemeClr val="tx1"/>
                </a:solidFill>
                <a:effectLst/>
              </a:rPr>
              <a:t> — Number of flagged suspicious/high-risk transactions.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053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3">
            <a:extLst>
              <a:ext uri="{FF2B5EF4-FFF2-40B4-BE49-F238E27FC236}">
                <a16:creationId xmlns:a16="http://schemas.microsoft.com/office/drawing/2014/main" id="{616DB707-DF42-E80A-DAF2-4FBFA710550B}"/>
              </a:ext>
            </a:extLst>
          </p:cNvPr>
          <p:cNvSpPr txBox="1">
            <a:spLocks/>
          </p:cNvSpPr>
          <p:nvPr/>
        </p:nvSpPr>
        <p:spPr>
          <a:xfrm>
            <a:off x="7019925" y="266700"/>
            <a:ext cx="3733798" cy="2695575"/>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lang="en-US" sz="1200" kern="1200" dirty="0" smtClean="0">
                <a:solidFill>
                  <a:schemeClr val="tx2"/>
                </a:solidFill>
                <a:latin typeface="+mn-lt"/>
                <a:ea typeface="Open Sans" pitchFamily="2" charset="0"/>
                <a:cs typeface="Open Sans" pitchFamily="2" charset="0"/>
              </a:defRPr>
            </a:lvl1pPr>
            <a:lvl2pPr marL="0" indent="0" algn="l" defTabSz="914400" rtl="0" eaLnBrk="1" latinLnBrk="0" hangingPunct="1">
              <a:lnSpc>
                <a:spcPct val="150000"/>
              </a:lnSpc>
              <a:spcBef>
                <a:spcPts val="500"/>
              </a:spcBef>
              <a:buFont typeface="Arial" panose="020B0604020202020204" pitchFamily="34" charset="0"/>
              <a:buNone/>
              <a:defRPr lang="en-US" sz="1100" kern="1200" dirty="0" smtClean="0">
                <a:solidFill>
                  <a:schemeClr val="tx2"/>
                </a:solidFill>
                <a:latin typeface="+mn-lt"/>
                <a:ea typeface="Open Sans" pitchFamily="2" charset="0"/>
                <a:cs typeface="Open Sans" pitchFamily="2" charset="0"/>
              </a:defRPr>
            </a:lvl2pPr>
            <a:lvl3pPr marL="0" indent="0" algn="l" defTabSz="914400" rtl="0" eaLnBrk="1" latinLnBrk="0" hangingPunct="1">
              <a:lnSpc>
                <a:spcPct val="150000"/>
              </a:lnSpc>
              <a:spcBef>
                <a:spcPts val="500"/>
              </a:spcBef>
              <a:buFont typeface="Arial" panose="020B0604020202020204" pitchFamily="34" charset="0"/>
              <a:buNone/>
              <a:defRPr lang="en-US" sz="1100" kern="1200" dirty="0" smtClean="0">
                <a:solidFill>
                  <a:schemeClr val="tx2"/>
                </a:solidFill>
                <a:latin typeface="+mn-lt"/>
                <a:ea typeface="Open Sans" pitchFamily="2" charset="0"/>
                <a:cs typeface="Open Sans" pitchFamily="2" charset="0"/>
              </a:defRPr>
            </a:lvl3pPr>
            <a:lvl4pPr marL="0" indent="0" algn="l" defTabSz="914400" rtl="0" eaLnBrk="1" latinLnBrk="0" hangingPunct="1">
              <a:lnSpc>
                <a:spcPct val="150000"/>
              </a:lnSpc>
              <a:spcBef>
                <a:spcPts val="500"/>
              </a:spcBef>
              <a:buFont typeface="Arial" panose="020B0604020202020204" pitchFamily="34" charset="0"/>
              <a:buNone/>
              <a:defRPr lang="en-US" sz="1100" kern="1200" dirty="0" smtClean="0">
                <a:solidFill>
                  <a:schemeClr val="tx2"/>
                </a:solidFill>
                <a:latin typeface="+mn-lt"/>
                <a:ea typeface="Open Sans" pitchFamily="2" charset="0"/>
                <a:cs typeface="Open Sans" pitchFamily="2" charset="0"/>
              </a:defRPr>
            </a:lvl4pPr>
            <a:lvl5pPr marL="0" indent="0" algn="l" defTabSz="914400" rtl="0" eaLnBrk="1" latinLnBrk="0" hangingPunct="1">
              <a:lnSpc>
                <a:spcPct val="150000"/>
              </a:lnSpc>
              <a:spcBef>
                <a:spcPts val="500"/>
              </a:spcBef>
              <a:buFont typeface="Arial" panose="020B0604020202020204" pitchFamily="34" charset="0"/>
              <a:buNone/>
              <a:defRPr lang="en-IN" sz="1100" kern="1200" dirty="0">
                <a:solidFill>
                  <a:schemeClr val="tx2"/>
                </a:solidFill>
                <a:latin typeface="+mn-lt"/>
                <a:ea typeface="Open Sans" pitchFamily="2" charset="0"/>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Wingdings" panose="05000000000000000000" pitchFamily="2" charset="2"/>
              <a:buChar char="q"/>
            </a:pPr>
            <a:r>
              <a:rPr lang="en-GB" dirty="0"/>
              <a:t> </a:t>
            </a:r>
            <a:r>
              <a:rPr lang="en-GB" sz="1800" b="1" dirty="0"/>
              <a:t>Suspicious Transaction Frequency (Bar Chart)</a:t>
            </a:r>
            <a:r>
              <a:rPr lang="en-US" sz="1800" b="1" dirty="0"/>
              <a:t> </a:t>
            </a:r>
            <a:r>
              <a:rPr lang="en-GB" sz="1800" b="1" dirty="0"/>
              <a:t>Shows frequency of flagged transactions by categories such as:</a:t>
            </a:r>
          </a:p>
          <a:p>
            <a:pPr>
              <a:buFont typeface="Arial" panose="020B0604020202020204" pitchFamily="34" charset="0"/>
              <a:buChar char="•"/>
            </a:pPr>
            <a:r>
              <a:rPr lang="en-GB" dirty="0"/>
              <a:t>High Amount</a:t>
            </a:r>
          </a:p>
          <a:p>
            <a:pPr>
              <a:buFont typeface="Arial" panose="020B0604020202020204" pitchFamily="34" charset="0"/>
              <a:buChar char="•"/>
            </a:pPr>
            <a:r>
              <a:rPr lang="en-GB" dirty="0"/>
              <a:t>Foreign Country</a:t>
            </a:r>
          </a:p>
          <a:p>
            <a:pPr>
              <a:buFont typeface="Arial" panose="020B0604020202020204" pitchFamily="34" charset="0"/>
              <a:buChar char="•"/>
            </a:pPr>
            <a:r>
              <a:rPr lang="en-GB" dirty="0"/>
              <a:t>Inactive Account</a:t>
            </a:r>
          </a:p>
          <a:p>
            <a:pPr>
              <a:buFont typeface="Arial" panose="020B0604020202020204" pitchFamily="34" charset="0"/>
              <a:buChar char="•"/>
            </a:pPr>
            <a:r>
              <a:rPr lang="en-GB" dirty="0"/>
              <a:t>Blacklisted Card</a:t>
            </a:r>
          </a:p>
          <a:p>
            <a:pPr marL="171450" indent="-171450">
              <a:buFont typeface="Wingdings" panose="05000000000000000000" pitchFamily="2" charset="2"/>
              <a:buChar char="q"/>
            </a:pPr>
            <a:endParaRPr lang="en-US" b="1" dirty="0"/>
          </a:p>
        </p:txBody>
      </p:sp>
      <p:sp>
        <p:nvSpPr>
          <p:cNvPr id="18" name="Text Placeholder 3">
            <a:extLst>
              <a:ext uri="{FF2B5EF4-FFF2-40B4-BE49-F238E27FC236}">
                <a16:creationId xmlns:a16="http://schemas.microsoft.com/office/drawing/2014/main" id="{F55EFB09-5B66-23BF-E5BD-FE52F76A39FE}"/>
              </a:ext>
            </a:extLst>
          </p:cNvPr>
          <p:cNvSpPr txBox="1">
            <a:spLocks/>
          </p:cNvSpPr>
          <p:nvPr/>
        </p:nvSpPr>
        <p:spPr>
          <a:xfrm>
            <a:off x="7019925" y="3726217"/>
            <a:ext cx="3733798" cy="2695575"/>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lang="en-US" sz="1200" kern="1200" dirty="0" smtClean="0">
                <a:solidFill>
                  <a:schemeClr val="tx2"/>
                </a:solidFill>
                <a:latin typeface="+mn-lt"/>
                <a:ea typeface="Open Sans" pitchFamily="2" charset="0"/>
                <a:cs typeface="Open Sans" pitchFamily="2" charset="0"/>
              </a:defRPr>
            </a:lvl1pPr>
            <a:lvl2pPr marL="0" indent="0" algn="l" defTabSz="914400" rtl="0" eaLnBrk="1" latinLnBrk="0" hangingPunct="1">
              <a:lnSpc>
                <a:spcPct val="150000"/>
              </a:lnSpc>
              <a:spcBef>
                <a:spcPts val="500"/>
              </a:spcBef>
              <a:buFont typeface="Arial" panose="020B0604020202020204" pitchFamily="34" charset="0"/>
              <a:buNone/>
              <a:defRPr lang="en-US" sz="1100" kern="1200" dirty="0" smtClean="0">
                <a:solidFill>
                  <a:schemeClr val="tx2"/>
                </a:solidFill>
                <a:latin typeface="+mn-lt"/>
                <a:ea typeface="Open Sans" pitchFamily="2" charset="0"/>
                <a:cs typeface="Open Sans" pitchFamily="2" charset="0"/>
              </a:defRPr>
            </a:lvl2pPr>
            <a:lvl3pPr marL="0" indent="0" algn="l" defTabSz="914400" rtl="0" eaLnBrk="1" latinLnBrk="0" hangingPunct="1">
              <a:lnSpc>
                <a:spcPct val="150000"/>
              </a:lnSpc>
              <a:spcBef>
                <a:spcPts val="500"/>
              </a:spcBef>
              <a:buFont typeface="Arial" panose="020B0604020202020204" pitchFamily="34" charset="0"/>
              <a:buNone/>
              <a:defRPr lang="en-US" sz="1100" kern="1200" dirty="0" smtClean="0">
                <a:solidFill>
                  <a:schemeClr val="tx2"/>
                </a:solidFill>
                <a:latin typeface="+mn-lt"/>
                <a:ea typeface="Open Sans" pitchFamily="2" charset="0"/>
                <a:cs typeface="Open Sans" pitchFamily="2" charset="0"/>
              </a:defRPr>
            </a:lvl3pPr>
            <a:lvl4pPr marL="0" indent="0" algn="l" defTabSz="914400" rtl="0" eaLnBrk="1" latinLnBrk="0" hangingPunct="1">
              <a:lnSpc>
                <a:spcPct val="150000"/>
              </a:lnSpc>
              <a:spcBef>
                <a:spcPts val="500"/>
              </a:spcBef>
              <a:buFont typeface="Arial" panose="020B0604020202020204" pitchFamily="34" charset="0"/>
              <a:buNone/>
              <a:defRPr lang="en-US" sz="1100" kern="1200" dirty="0" smtClean="0">
                <a:solidFill>
                  <a:schemeClr val="tx2"/>
                </a:solidFill>
                <a:latin typeface="+mn-lt"/>
                <a:ea typeface="Open Sans" pitchFamily="2" charset="0"/>
                <a:cs typeface="Open Sans" pitchFamily="2" charset="0"/>
              </a:defRPr>
            </a:lvl4pPr>
            <a:lvl5pPr marL="0" indent="0" algn="l" defTabSz="914400" rtl="0" eaLnBrk="1" latinLnBrk="0" hangingPunct="1">
              <a:lnSpc>
                <a:spcPct val="150000"/>
              </a:lnSpc>
              <a:spcBef>
                <a:spcPts val="500"/>
              </a:spcBef>
              <a:buFont typeface="Arial" panose="020B0604020202020204" pitchFamily="34" charset="0"/>
              <a:buNone/>
              <a:defRPr lang="en-IN" sz="1100" kern="1200" dirty="0">
                <a:solidFill>
                  <a:schemeClr val="tx2"/>
                </a:solidFill>
                <a:latin typeface="+mn-lt"/>
                <a:ea typeface="Open Sans" pitchFamily="2" charset="0"/>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Wingdings" panose="05000000000000000000" pitchFamily="2" charset="2"/>
              <a:buChar char="q"/>
            </a:pPr>
            <a:r>
              <a:rPr lang="en-IN" sz="1800" b="1" dirty="0"/>
              <a:t>Transaction Method Distribution (Pie Chart) </a:t>
            </a:r>
            <a:r>
              <a:rPr lang="en-GB" sz="1800" b="1" dirty="0"/>
              <a:t>Splits transaction types:</a:t>
            </a:r>
          </a:p>
          <a:p>
            <a:pPr>
              <a:buFont typeface="Arial" panose="020B0604020202020204" pitchFamily="34" charset="0"/>
              <a:buChar char="•"/>
            </a:pPr>
            <a:r>
              <a:rPr lang="en-GB" dirty="0"/>
              <a:t>Credit: 45%</a:t>
            </a:r>
          </a:p>
          <a:p>
            <a:pPr>
              <a:buFont typeface="Arial" panose="020B0604020202020204" pitchFamily="34" charset="0"/>
              <a:buChar char="•"/>
            </a:pPr>
            <a:r>
              <a:rPr lang="en-GB" dirty="0"/>
              <a:t>Debit: 45%</a:t>
            </a:r>
          </a:p>
          <a:p>
            <a:pPr>
              <a:buFont typeface="Arial" panose="020B0604020202020204" pitchFamily="34" charset="0"/>
              <a:buChar char="•"/>
            </a:pPr>
            <a:r>
              <a:rPr lang="en-GB" dirty="0"/>
              <a:t>Others: 10%</a:t>
            </a:r>
          </a:p>
          <a:p>
            <a:pPr>
              <a:buNone/>
            </a:pPr>
            <a:endParaRPr lang="en-US" dirty="0"/>
          </a:p>
        </p:txBody>
      </p:sp>
      <p:graphicFrame>
        <p:nvGraphicFramePr>
          <p:cNvPr id="6" name="Chart 5">
            <a:extLst>
              <a:ext uri="{FF2B5EF4-FFF2-40B4-BE49-F238E27FC236}">
                <a16:creationId xmlns:a16="http://schemas.microsoft.com/office/drawing/2014/main" id="{9DB0F107-EB7C-8503-9440-9B38F96239AC}"/>
              </a:ext>
            </a:extLst>
          </p:cNvPr>
          <p:cNvGraphicFramePr>
            <a:graphicFrameLocks/>
          </p:cNvGraphicFramePr>
          <p:nvPr>
            <p:extLst>
              <p:ext uri="{D42A27DB-BD31-4B8C-83A1-F6EECF244321}">
                <p14:modId xmlns:p14="http://schemas.microsoft.com/office/powerpoint/2010/main" val="2242387633"/>
              </p:ext>
            </p:extLst>
          </p:nvPr>
        </p:nvGraphicFramePr>
        <p:xfrm>
          <a:off x="1620744" y="295275"/>
          <a:ext cx="4858616" cy="32480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4CD11276-E5F4-8D66-1E01-1216C423B7CC}"/>
              </a:ext>
            </a:extLst>
          </p:cNvPr>
          <p:cNvGraphicFramePr>
            <a:graphicFrameLocks/>
          </p:cNvGraphicFramePr>
          <p:nvPr>
            <p:extLst>
              <p:ext uri="{D42A27DB-BD31-4B8C-83A1-F6EECF244321}">
                <p14:modId xmlns:p14="http://schemas.microsoft.com/office/powerpoint/2010/main" val="4061979809"/>
              </p:ext>
            </p:extLst>
          </p:nvPr>
        </p:nvGraphicFramePr>
        <p:xfrm>
          <a:off x="1620744" y="4029075"/>
          <a:ext cx="4858616" cy="26955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474562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893</TotalTime>
  <Words>1208</Words>
  <Application>Microsoft Office PowerPoint</Application>
  <PresentationFormat>Widescreen</PresentationFormat>
  <Paragraphs>86</Paragraphs>
  <Slides>22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 Unicode MS</vt:lpstr>
      <vt:lpstr>Microsoft JhengHei UI</vt:lpstr>
      <vt:lpstr>Aptos Narrow</vt:lpstr>
      <vt:lpstr>Arial</vt:lpstr>
      <vt:lpstr>Calibri</vt:lpstr>
      <vt:lpstr>Corbel</vt:lpstr>
      <vt:lpstr>Lato</vt:lpstr>
      <vt:lpstr>Times New Roman</vt:lpstr>
      <vt:lpstr>Wingdings</vt:lpstr>
      <vt:lpstr>Parallax</vt:lpstr>
      <vt:lpstr>Bank Credit And Debit Analysis</vt:lpstr>
      <vt:lpstr>DATA ANALYSIS – P936</vt:lpstr>
      <vt:lpstr>Introduction to Bank Credit-Debit Analysis</vt:lpstr>
      <vt:lpstr>Understanding KPIs</vt:lpstr>
      <vt:lpstr>Data Visualization Tools</vt:lpstr>
      <vt:lpstr>PowerPoint Presentation</vt:lpstr>
      <vt:lpstr>PowerPoint Presentation</vt:lpstr>
      <vt:lpstr>PowerPoint Presentation</vt:lpstr>
      <vt:lpstr>PowerPoint Presentation</vt:lpstr>
      <vt:lpstr>PowerPoint Presentation</vt:lpstr>
      <vt:lpstr>Excel Dashboard</vt:lpstr>
      <vt:lpstr>Power BI dashboard</vt:lpstr>
      <vt:lpstr>Tableau dashboard</vt:lpstr>
      <vt:lpstr>Tableau dashboard</vt:lpstr>
      <vt:lpstr>Creating MySQL Dashboards</vt:lpstr>
      <vt:lpstr>My Sql   dashboard</vt:lpstr>
      <vt:lpstr>PowerPoint Presentation</vt:lpstr>
      <vt:lpstr>PowerPoint Presentation</vt:lpstr>
      <vt:lpstr>PowerPoint Presentation</vt:lpstr>
      <vt:lpstr>Analyzing Project Performance</vt:lpstr>
      <vt:lpstr>Conclusion and Future Steps for Our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Kickstarter Crowdfunding Project</dc:title>
  <dc:creator>I'M TOJI</dc:creator>
  <cp:lastModifiedBy>vikas</cp:lastModifiedBy>
  <cp:revision>32</cp:revision>
  <dcterms:created xsi:type="dcterms:W3CDTF">2025-05-03T04:52:12Z</dcterms:created>
  <dcterms:modified xsi:type="dcterms:W3CDTF">2025-07-22T12:45:07Z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64fd77d6205046c1abeed658ba6a8251</vt:lpwstr>
  </property>
</Properties>
</file>